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</p:sldMasterIdLst>
  <p:notesMasterIdLst>
    <p:notesMasterId r:id="rId40"/>
  </p:notesMasterIdLst>
  <p:handoutMasterIdLst>
    <p:handoutMasterId r:id="rId41"/>
  </p:handoutMasterIdLst>
  <p:sldIdLst>
    <p:sldId id="388" r:id="rId2"/>
    <p:sldId id="390" r:id="rId3"/>
    <p:sldId id="462" r:id="rId4"/>
    <p:sldId id="463" r:id="rId5"/>
    <p:sldId id="428" r:id="rId6"/>
    <p:sldId id="506" r:id="rId7"/>
    <p:sldId id="478" r:id="rId8"/>
    <p:sldId id="465" r:id="rId9"/>
    <p:sldId id="444" r:id="rId10"/>
    <p:sldId id="507" r:id="rId11"/>
    <p:sldId id="479" r:id="rId12"/>
    <p:sldId id="469" r:id="rId13"/>
    <p:sldId id="480" r:id="rId14"/>
    <p:sldId id="447" r:id="rId15"/>
    <p:sldId id="470" r:id="rId16"/>
    <p:sldId id="471" r:id="rId17"/>
    <p:sldId id="472" r:id="rId18"/>
    <p:sldId id="508" r:id="rId19"/>
    <p:sldId id="475" r:id="rId20"/>
    <p:sldId id="481" r:id="rId21"/>
    <p:sldId id="482" r:id="rId22"/>
    <p:sldId id="476" r:id="rId23"/>
    <p:sldId id="394" r:id="rId24"/>
    <p:sldId id="483" r:id="rId25"/>
    <p:sldId id="499" r:id="rId26"/>
    <p:sldId id="501" r:id="rId27"/>
    <p:sldId id="504" r:id="rId28"/>
    <p:sldId id="503" r:id="rId29"/>
    <p:sldId id="477" r:id="rId30"/>
    <p:sldId id="509" r:id="rId31"/>
    <p:sldId id="485" r:id="rId32"/>
    <p:sldId id="487" r:id="rId33"/>
    <p:sldId id="488" r:id="rId34"/>
    <p:sldId id="489" r:id="rId35"/>
    <p:sldId id="491" r:id="rId36"/>
    <p:sldId id="492" r:id="rId37"/>
    <p:sldId id="505" r:id="rId38"/>
    <p:sldId id="486" r:id="rId39"/>
  </p:sldIdLst>
  <p:sldSz cx="9144000" cy="6858000" type="screen4x3"/>
  <p:notesSz cx="6858000" cy="9144000"/>
  <p:embeddedFontLst>
    <p:embeddedFont>
      <p:font typeface="Roboto Slab" charset="0"/>
      <p:regular r:id="rId42"/>
      <p:bold r:id="rId43"/>
    </p:embeddedFont>
    <p:embeddedFont>
      <p:font typeface="Calibri" pitchFamily="34" charset="0"/>
      <p:regular r:id="rId44"/>
      <p:bold r:id="rId45"/>
      <p:italic r:id="rId46"/>
      <p:boldItalic r:id="rId47"/>
    </p:embeddedFont>
    <p:embeddedFont>
      <p:font typeface="Calibri Light" pitchFamily="34" charset="0"/>
      <p:regular r:id="rId48"/>
      <p:italic r:id="rId49"/>
    </p:embeddedFont>
  </p:embeddedFont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C31"/>
    <a:srgbClr val="004821"/>
    <a:srgbClr val="8CC70E"/>
    <a:srgbClr val="666699"/>
    <a:srgbClr val="C8EFB3"/>
    <a:srgbClr val="F0F884"/>
    <a:srgbClr val="ECEA9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940" autoAdjust="0"/>
    <p:restoredTop sz="75763" autoAdjust="0"/>
  </p:normalViewPr>
  <p:slideViewPr>
    <p:cSldViewPr>
      <p:cViewPr varScale="1">
        <p:scale>
          <a:sx n="56" d="100"/>
          <a:sy n="56" d="100"/>
        </p:scale>
        <p:origin x="-17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9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3BFD6D-1573-46CC-BDF4-A5B2A2EC584C}" type="doc">
      <dgm:prSet loTypeId="urn:microsoft.com/office/officeart/2005/8/layout/radial4" loCatId="relationship" qsTypeId="urn:microsoft.com/office/officeart/2005/8/quickstyle/simple1" qsCatId="simple" csTypeId="urn:microsoft.com/office/officeart/2005/8/colors/accent2_2" csCatId="accent2" phldr="1"/>
      <dgm:spPr/>
    </dgm:pt>
    <dgm:pt modelId="{020A7264-1B4A-4DB7-836B-B0688C296F6A}">
      <dgm:prSet phldrT="[Текст]" custT="1"/>
      <dgm:spPr/>
      <dgm:t>
        <a:bodyPr/>
        <a:lstStyle/>
        <a:p>
          <a:pPr algn="ctr"/>
          <a:r>
            <a:rPr lang="ru-RU" sz="2000" b="1" dirty="0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Высокий доход</a:t>
          </a:r>
          <a:endParaRPr lang="ru-RU" sz="2000" b="1" dirty="0">
            <a:latin typeface="Roboto Slab" panose="020B0604020202020204" charset="0"/>
            <a:ea typeface="Roboto Slab" panose="020B0604020202020204" charset="0"/>
            <a:cs typeface="Arial" pitchFamily="34" charset="0"/>
          </a:endParaRPr>
        </a:p>
      </dgm:t>
    </dgm:pt>
    <dgm:pt modelId="{1E8D5765-C47A-4A0D-BFF3-96F0E024D26D}" type="parTrans" cxnId="{05C8C503-5444-4909-95AB-048E1D9AE0C2}">
      <dgm:prSet/>
      <dgm:spPr/>
      <dgm:t>
        <a:bodyPr/>
        <a:lstStyle/>
        <a:p>
          <a:pPr algn="ctr"/>
          <a:endParaRPr lang="ru-RU">
            <a:latin typeface="+mj-lt"/>
            <a:cs typeface="Arial" pitchFamily="34" charset="0"/>
          </a:endParaRPr>
        </a:p>
      </dgm:t>
    </dgm:pt>
    <dgm:pt modelId="{28637E39-B4C0-4F58-829F-159FB27B8772}" type="sibTrans" cxnId="{05C8C503-5444-4909-95AB-048E1D9AE0C2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5BBD41ED-AC4F-46A6-8B64-167FE1A652BE}">
      <dgm:prSet phldrT="[Текст]"/>
      <dgm:spPr/>
      <dgm:t>
        <a:bodyPr/>
        <a:lstStyle/>
        <a:p>
          <a:pPr algn="ctr"/>
          <a:endParaRPr lang="ru-RU"/>
        </a:p>
      </dgm:t>
    </dgm:pt>
    <dgm:pt modelId="{372922B4-34CE-412D-9302-0C7D21A3537F}" type="parTrans" cxnId="{D29CBE14-1304-475D-A81B-EBA09E56D375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C9F0E89C-21CA-40A3-AB91-0E36BF735D6B}" type="sibTrans" cxnId="{D29CBE14-1304-475D-A81B-EBA09E56D375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DF6A7005-048D-4227-BD86-4386D963D2D6}">
      <dgm:prSet phldrT="[Текст]" custT="1"/>
      <dgm:spPr/>
      <dgm:t>
        <a:bodyPr/>
        <a:lstStyle/>
        <a:p>
          <a:pPr algn="ctr"/>
          <a:endParaRPr lang="ru-RU"/>
        </a:p>
      </dgm:t>
    </dgm:pt>
    <dgm:pt modelId="{CC02D4A8-9632-4D43-97E1-7F5986FEA5EE}" type="parTrans" cxnId="{112D4A7C-DF5A-466D-903B-959C78CEDA49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3A8C141B-6737-4BE9-97FC-C60982D3F3B3}" type="sibTrans" cxnId="{112D4A7C-DF5A-466D-903B-959C78CEDA49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85D00CB0-0135-4B7D-98A3-BDB7D37A60DF}">
      <dgm:prSet custT="1"/>
      <dgm:spPr/>
      <dgm:t>
        <a:bodyPr/>
        <a:lstStyle/>
        <a:p>
          <a:pPr algn="ctr"/>
          <a:r>
            <a:rPr lang="ru-RU" sz="2400" b="1" dirty="0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Признаки финансовых пирамид </a:t>
          </a:r>
          <a:endParaRPr lang="ru-RU" sz="2400" b="1" dirty="0">
            <a:latin typeface="Roboto Slab" panose="020B0604020202020204" charset="0"/>
            <a:ea typeface="Roboto Slab" panose="020B0604020202020204" charset="0"/>
            <a:cs typeface="Arial" pitchFamily="34" charset="0"/>
          </a:endParaRPr>
        </a:p>
      </dgm:t>
    </dgm:pt>
    <dgm:pt modelId="{9EB6235A-FC18-4B3E-85B8-F72B034D59DF}" type="parTrans" cxnId="{7A5A614F-8D5E-405F-94EC-AB0B898AA981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78B85E2C-5ECF-4349-85F1-09FDF626EC8E}" type="sibTrans" cxnId="{7A5A614F-8D5E-405F-94EC-AB0B898AA981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C7D0645E-71A4-4AF7-9137-267F4FAB5F76}">
      <dgm:prSet custT="1"/>
      <dgm:spPr/>
      <dgm:t>
        <a:bodyPr/>
        <a:lstStyle/>
        <a:p>
          <a:pPr algn="ctr"/>
          <a:r>
            <a:rPr lang="ru-RU" sz="1800" b="1" dirty="0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Отсутствие рисков</a:t>
          </a:r>
          <a:endParaRPr lang="ru-RU" sz="1800" b="1" dirty="0">
            <a:latin typeface="Roboto Slab" panose="020B0604020202020204" charset="0"/>
            <a:ea typeface="Roboto Slab" panose="020B0604020202020204" charset="0"/>
            <a:cs typeface="Arial" pitchFamily="34" charset="0"/>
          </a:endParaRPr>
        </a:p>
      </dgm:t>
    </dgm:pt>
    <dgm:pt modelId="{782481B6-8BB9-4307-876E-66348E17B82B}" type="parTrans" cxnId="{0232E080-2575-4621-B2E6-50B56026E2FB}">
      <dgm:prSet/>
      <dgm:spPr/>
      <dgm:t>
        <a:bodyPr/>
        <a:lstStyle/>
        <a:p>
          <a:pPr algn="ctr"/>
          <a:endParaRPr lang="ru-RU">
            <a:latin typeface="+mj-lt"/>
            <a:cs typeface="Arial" pitchFamily="34" charset="0"/>
          </a:endParaRPr>
        </a:p>
      </dgm:t>
    </dgm:pt>
    <dgm:pt modelId="{19BBC1E3-C0E3-41C3-A96A-72669FB85BF4}" type="sibTrans" cxnId="{0232E080-2575-4621-B2E6-50B56026E2FB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0BA56AF5-E6DD-47EB-8710-6B8DF38E177E}">
      <dgm:prSet custT="1"/>
      <dgm:spPr/>
      <dgm:t>
        <a:bodyPr/>
        <a:lstStyle/>
        <a:p>
          <a:pPr algn="ctr"/>
          <a:r>
            <a:rPr lang="ru-RU" sz="2000" b="1" dirty="0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Минимальный </a:t>
          </a:r>
        </a:p>
        <a:p>
          <a:pPr algn="ctr"/>
          <a:r>
            <a:rPr lang="ru-RU" sz="2000" b="1" dirty="0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УК</a:t>
          </a:r>
          <a:endParaRPr lang="ru-RU" sz="2000" b="1" dirty="0">
            <a:latin typeface="Roboto Slab" panose="020B0604020202020204" charset="0"/>
            <a:ea typeface="Roboto Slab" panose="020B0604020202020204" charset="0"/>
            <a:cs typeface="Arial" pitchFamily="34" charset="0"/>
          </a:endParaRPr>
        </a:p>
      </dgm:t>
    </dgm:pt>
    <dgm:pt modelId="{9FAD6362-9F87-4CE6-949C-4709BFFD4D4B}" type="parTrans" cxnId="{C45C1992-0269-41A8-8457-8357B3414F2E}">
      <dgm:prSet/>
      <dgm:spPr/>
      <dgm:t>
        <a:bodyPr/>
        <a:lstStyle/>
        <a:p>
          <a:pPr algn="ctr"/>
          <a:endParaRPr lang="ru-RU">
            <a:latin typeface="+mj-lt"/>
            <a:cs typeface="Arial" pitchFamily="34" charset="0"/>
          </a:endParaRPr>
        </a:p>
      </dgm:t>
    </dgm:pt>
    <dgm:pt modelId="{694C7CDC-3B9D-4C33-B6F8-7755FCE0121D}" type="sibTrans" cxnId="{C45C1992-0269-41A8-8457-8357B3414F2E}">
      <dgm:prSet/>
      <dgm:spPr/>
      <dgm:t>
        <a:bodyPr/>
        <a:lstStyle/>
        <a:p>
          <a:pPr algn="ctr"/>
          <a:endParaRPr lang="ru-RU">
            <a:latin typeface="+mj-lt"/>
          </a:endParaRPr>
        </a:p>
      </dgm:t>
    </dgm:pt>
    <dgm:pt modelId="{65AF73F7-2B46-4A27-A08C-4026DA4B9022}">
      <dgm:prSet custT="1"/>
      <dgm:spPr/>
      <dgm:t>
        <a:bodyPr/>
        <a:lstStyle/>
        <a:p>
          <a:pPr algn="ctr"/>
          <a:r>
            <a:rPr lang="ru-RU" sz="2000" b="1" dirty="0" err="1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Предваритель-ные</a:t>
          </a:r>
          <a:r>
            <a:rPr lang="ru-RU" sz="2000" b="1" dirty="0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 взносы</a:t>
          </a:r>
          <a:endParaRPr lang="ru-RU" sz="2000" b="1" dirty="0">
            <a:latin typeface="Roboto Slab" panose="020B0604020202020204" charset="0"/>
            <a:ea typeface="Roboto Slab" panose="020B0604020202020204" charset="0"/>
            <a:cs typeface="Arial" pitchFamily="34" charset="0"/>
          </a:endParaRPr>
        </a:p>
      </dgm:t>
    </dgm:pt>
    <dgm:pt modelId="{4E5BD73A-B1B4-4EC1-B001-E15B52F60327}" type="parTrans" cxnId="{859156D8-75AE-43E9-B707-A94596382714}">
      <dgm:prSet/>
      <dgm:spPr/>
      <dgm:t>
        <a:bodyPr/>
        <a:lstStyle/>
        <a:p>
          <a:endParaRPr lang="ru-RU"/>
        </a:p>
      </dgm:t>
    </dgm:pt>
    <dgm:pt modelId="{F5327973-E54D-41EB-9375-3841968D01D3}" type="sibTrans" cxnId="{859156D8-75AE-43E9-B707-A94596382714}">
      <dgm:prSet/>
      <dgm:spPr/>
      <dgm:t>
        <a:bodyPr/>
        <a:lstStyle/>
        <a:p>
          <a:endParaRPr lang="ru-RU"/>
        </a:p>
      </dgm:t>
    </dgm:pt>
    <dgm:pt modelId="{0D31FF86-BC71-4EAD-9F3A-C5353D552435}">
      <dgm:prSet custT="1"/>
      <dgm:spPr/>
      <dgm:t>
        <a:bodyPr/>
        <a:lstStyle/>
        <a:p>
          <a:pPr algn="ctr"/>
          <a:r>
            <a:rPr lang="ru-RU" sz="2000" b="1" dirty="0" smtClean="0">
              <a:latin typeface="Roboto Slab" panose="020B0604020202020204" charset="0"/>
              <a:ea typeface="Roboto Slab" panose="020B0604020202020204" charset="0"/>
              <a:cs typeface="Arial" pitchFamily="34" charset="0"/>
            </a:rPr>
            <a:t>Договор на ин. компанию</a:t>
          </a:r>
          <a:endParaRPr lang="ru-RU" sz="2000" b="1" dirty="0">
            <a:latin typeface="Roboto Slab" panose="020B0604020202020204" charset="0"/>
            <a:ea typeface="Roboto Slab" panose="020B0604020202020204" charset="0"/>
            <a:cs typeface="Arial" pitchFamily="34" charset="0"/>
          </a:endParaRPr>
        </a:p>
      </dgm:t>
    </dgm:pt>
    <dgm:pt modelId="{DF8D30C9-FB07-4620-A354-43587F9EB9BF}" type="parTrans" cxnId="{96B6E0F7-A0A1-4119-907C-98A15902D6AB}">
      <dgm:prSet/>
      <dgm:spPr/>
      <dgm:t>
        <a:bodyPr/>
        <a:lstStyle/>
        <a:p>
          <a:endParaRPr lang="ru-RU"/>
        </a:p>
      </dgm:t>
    </dgm:pt>
    <dgm:pt modelId="{DAE910B0-DBA5-4710-B798-D7118C0CC26F}" type="sibTrans" cxnId="{96B6E0F7-A0A1-4119-907C-98A15902D6AB}">
      <dgm:prSet/>
      <dgm:spPr/>
      <dgm:t>
        <a:bodyPr/>
        <a:lstStyle/>
        <a:p>
          <a:endParaRPr lang="ru-RU"/>
        </a:p>
      </dgm:t>
    </dgm:pt>
    <dgm:pt modelId="{9070BB74-3B41-4D05-B882-09AB10BB8CB8}" type="pres">
      <dgm:prSet presAssocID="{9B3BFD6D-1573-46CC-BDF4-A5B2A2EC584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ABC657D-20CC-4076-B21C-4596FE1C59EF}" type="pres">
      <dgm:prSet presAssocID="{85D00CB0-0135-4B7D-98A3-BDB7D37A60DF}" presName="centerShape" presStyleLbl="node0" presStyleIdx="0" presStyleCnt="1" custScaleX="174584" custScaleY="74284" custLinFactNeighborX="0" custLinFactNeighborY="-8766"/>
      <dgm:spPr/>
      <dgm:t>
        <a:bodyPr/>
        <a:lstStyle/>
        <a:p>
          <a:endParaRPr lang="ru-RU"/>
        </a:p>
      </dgm:t>
    </dgm:pt>
    <dgm:pt modelId="{623A41C1-F85C-47B5-B303-4400ADC96A60}" type="pres">
      <dgm:prSet presAssocID="{1E8D5765-C47A-4A0D-BFF3-96F0E024D26D}" presName="parTrans" presStyleLbl="bgSibTrans2D1" presStyleIdx="0" presStyleCnt="5" custAng="369379" custLinFactNeighborX="822" custLinFactNeighborY="24017"/>
      <dgm:spPr/>
      <dgm:t>
        <a:bodyPr/>
        <a:lstStyle/>
        <a:p>
          <a:endParaRPr lang="ru-RU"/>
        </a:p>
      </dgm:t>
    </dgm:pt>
    <dgm:pt modelId="{8B5088BA-F08A-40F1-86A5-FD502469E1B0}" type="pres">
      <dgm:prSet presAssocID="{020A7264-1B4A-4DB7-836B-B0688C296F6A}" presName="node" presStyleLbl="node1" presStyleIdx="0" presStyleCnt="5" custScaleX="135632" custScaleY="93921" custRadScaleRad="141569" custRadScaleInc="103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9815D7-B042-46C3-B738-07F96C5047AA}" type="pres">
      <dgm:prSet presAssocID="{782481B6-8BB9-4307-876E-66348E17B82B}" presName="parTrans" presStyleLbl="bgSibTrans2D1" presStyleIdx="1" presStyleCnt="5" custScaleX="66027" custScaleY="85308" custLinFactNeighborX="43267" custLinFactNeighborY="-16120"/>
      <dgm:spPr/>
      <dgm:t>
        <a:bodyPr/>
        <a:lstStyle/>
        <a:p>
          <a:endParaRPr lang="ru-RU"/>
        </a:p>
      </dgm:t>
    </dgm:pt>
    <dgm:pt modelId="{90B00FC1-1095-42CF-AC98-4DE790C36BC9}" type="pres">
      <dgm:prSet presAssocID="{C7D0645E-71A4-4AF7-9137-267F4FAB5F76}" presName="node" presStyleLbl="node1" presStyleIdx="1" presStyleCnt="5" custScaleX="106497" custScaleY="113744" custRadScaleRad="114015" custRadScaleInc="-913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74AA4B-778E-491F-A303-B5D6F3866B2B}" type="pres">
      <dgm:prSet presAssocID="{9FAD6362-9F87-4CE6-949C-4709BFFD4D4B}" presName="parTrans" presStyleLbl="bgSibTrans2D1" presStyleIdx="2" presStyleCnt="5" custAng="338399" custScaleX="73493" custLinFactNeighborX="1978" custLinFactNeighborY="82513"/>
      <dgm:spPr/>
      <dgm:t>
        <a:bodyPr/>
        <a:lstStyle/>
        <a:p>
          <a:endParaRPr lang="ru-RU"/>
        </a:p>
      </dgm:t>
    </dgm:pt>
    <dgm:pt modelId="{F3C57F68-E3CA-4040-AB4E-FD79D9977921}" type="pres">
      <dgm:prSet presAssocID="{0BA56AF5-E6DD-47EB-8710-6B8DF38E177E}" presName="node" presStyleLbl="node1" presStyleIdx="2" presStyleCnt="5" custScaleX="149487" custScaleY="106192" custRadScaleRad="107578" custRadScaleInc="-26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07CC9E-633F-4380-82A1-9057F3409610}" type="pres">
      <dgm:prSet presAssocID="{4E5BD73A-B1B4-4EC1-B001-E15B52F60327}" presName="parTrans" presStyleLbl="bgSibTrans2D1" presStyleIdx="3" presStyleCnt="5" custLinFactNeighborX="4930" custLinFactNeighborY="37387"/>
      <dgm:spPr/>
      <dgm:t>
        <a:bodyPr/>
        <a:lstStyle/>
        <a:p>
          <a:endParaRPr lang="ru-RU"/>
        </a:p>
      </dgm:t>
    </dgm:pt>
    <dgm:pt modelId="{F52EE56A-4813-4F61-9195-A801CA26C102}" type="pres">
      <dgm:prSet presAssocID="{65AF73F7-2B46-4A27-A08C-4026DA4B9022}" presName="node" presStyleLbl="node1" presStyleIdx="3" presStyleCnt="5" custScaleX="110096" custScaleY="98420" custRadScaleRad="137778" custRadScaleInc="-156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F26519-9544-4789-9083-98A780E9EE85}" type="pres">
      <dgm:prSet presAssocID="{DF8D30C9-FB07-4620-A354-43587F9EB9BF}" presName="parTrans" presStyleLbl="bgSibTrans2D1" presStyleIdx="4" presStyleCnt="5" custAng="419939" custLinFactNeighborX="-23168" custLinFactNeighborY="-4444"/>
      <dgm:spPr/>
      <dgm:t>
        <a:bodyPr/>
        <a:lstStyle/>
        <a:p>
          <a:endParaRPr lang="ru-RU"/>
        </a:p>
      </dgm:t>
    </dgm:pt>
    <dgm:pt modelId="{AAFD70A0-38A2-42D4-8796-DDEB94B25410}" type="pres">
      <dgm:prSet presAssocID="{0D31FF86-BC71-4EAD-9F3A-C5353D552435}" presName="node" presStyleLbl="node1" presStyleIdx="4" presStyleCnt="5" custRadScaleRad="100978" custRadScaleInc="-36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450AAA0-3A5F-4779-8DF1-FFE4B7FADA56}" type="presOf" srcId="{020A7264-1B4A-4DB7-836B-B0688C296F6A}" destId="{8B5088BA-F08A-40F1-86A5-FD502469E1B0}" srcOrd="0" destOrd="0" presId="urn:microsoft.com/office/officeart/2005/8/layout/radial4"/>
    <dgm:cxn modelId="{65499BEC-113C-45EF-85F1-4C855972C215}" type="presOf" srcId="{C7D0645E-71A4-4AF7-9137-267F4FAB5F76}" destId="{90B00FC1-1095-42CF-AC98-4DE790C36BC9}" srcOrd="0" destOrd="0" presId="urn:microsoft.com/office/officeart/2005/8/layout/radial4"/>
    <dgm:cxn modelId="{6763262E-BE20-4F85-AC36-71523AB999D8}" type="presOf" srcId="{4E5BD73A-B1B4-4EC1-B001-E15B52F60327}" destId="{ED07CC9E-633F-4380-82A1-9057F3409610}" srcOrd="0" destOrd="0" presId="urn:microsoft.com/office/officeart/2005/8/layout/radial4"/>
    <dgm:cxn modelId="{14AB763A-747B-4FAF-948C-44F291D581EE}" type="presOf" srcId="{85D00CB0-0135-4B7D-98A3-BDB7D37A60DF}" destId="{0ABC657D-20CC-4076-B21C-4596FE1C59EF}" srcOrd="0" destOrd="0" presId="urn:microsoft.com/office/officeart/2005/8/layout/radial4"/>
    <dgm:cxn modelId="{96B6E0F7-A0A1-4119-907C-98A15902D6AB}" srcId="{85D00CB0-0135-4B7D-98A3-BDB7D37A60DF}" destId="{0D31FF86-BC71-4EAD-9F3A-C5353D552435}" srcOrd="4" destOrd="0" parTransId="{DF8D30C9-FB07-4620-A354-43587F9EB9BF}" sibTransId="{DAE910B0-DBA5-4710-B798-D7118C0CC26F}"/>
    <dgm:cxn modelId="{D29CBE14-1304-475D-A81B-EBA09E56D375}" srcId="{9B3BFD6D-1573-46CC-BDF4-A5B2A2EC584C}" destId="{5BBD41ED-AC4F-46A6-8B64-167FE1A652BE}" srcOrd="1" destOrd="0" parTransId="{372922B4-34CE-412D-9302-0C7D21A3537F}" sibTransId="{C9F0E89C-21CA-40A3-AB91-0E36BF735D6B}"/>
    <dgm:cxn modelId="{70B31694-807D-4F6D-87A0-2F8B477C07A6}" type="presOf" srcId="{65AF73F7-2B46-4A27-A08C-4026DA4B9022}" destId="{F52EE56A-4813-4F61-9195-A801CA26C102}" srcOrd="0" destOrd="0" presId="urn:microsoft.com/office/officeart/2005/8/layout/radial4"/>
    <dgm:cxn modelId="{8E96F98A-5C7E-4C68-8D3D-18A4FDA11757}" type="presOf" srcId="{DF8D30C9-FB07-4620-A354-43587F9EB9BF}" destId="{AFF26519-9544-4789-9083-98A780E9EE85}" srcOrd="0" destOrd="0" presId="urn:microsoft.com/office/officeart/2005/8/layout/radial4"/>
    <dgm:cxn modelId="{DC7CAF3B-29D5-485E-A939-59B905840358}" type="presOf" srcId="{0D31FF86-BC71-4EAD-9F3A-C5353D552435}" destId="{AAFD70A0-38A2-42D4-8796-DDEB94B25410}" srcOrd="0" destOrd="0" presId="urn:microsoft.com/office/officeart/2005/8/layout/radial4"/>
    <dgm:cxn modelId="{112D4A7C-DF5A-466D-903B-959C78CEDA49}" srcId="{9B3BFD6D-1573-46CC-BDF4-A5B2A2EC584C}" destId="{DF6A7005-048D-4227-BD86-4386D963D2D6}" srcOrd="2" destOrd="0" parTransId="{CC02D4A8-9632-4D43-97E1-7F5986FEA5EE}" sibTransId="{3A8C141B-6737-4BE9-97FC-C60982D3F3B3}"/>
    <dgm:cxn modelId="{0232E080-2575-4621-B2E6-50B56026E2FB}" srcId="{85D00CB0-0135-4B7D-98A3-BDB7D37A60DF}" destId="{C7D0645E-71A4-4AF7-9137-267F4FAB5F76}" srcOrd="1" destOrd="0" parTransId="{782481B6-8BB9-4307-876E-66348E17B82B}" sibTransId="{19BBC1E3-C0E3-41C3-A96A-72669FB85BF4}"/>
    <dgm:cxn modelId="{5757EF7D-8F30-4C46-8C0E-CF2839501241}" type="presOf" srcId="{0BA56AF5-E6DD-47EB-8710-6B8DF38E177E}" destId="{F3C57F68-E3CA-4040-AB4E-FD79D9977921}" srcOrd="0" destOrd="0" presId="urn:microsoft.com/office/officeart/2005/8/layout/radial4"/>
    <dgm:cxn modelId="{C45C1992-0269-41A8-8457-8357B3414F2E}" srcId="{85D00CB0-0135-4B7D-98A3-BDB7D37A60DF}" destId="{0BA56AF5-E6DD-47EB-8710-6B8DF38E177E}" srcOrd="2" destOrd="0" parTransId="{9FAD6362-9F87-4CE6-949C-4709BFFD4D4B}" sibTransId="{694C7CDC-3B9D-4C33-B6F8-7755FCE0121D}"/>
    <dgm:cxn modelId="{B3D8345A-2928-412B-9596-45E57B55A0D0}" type="presOf" srcId="{1E8D5765-C47A-4A0D-BFF3-96F0E024D26D}" destId="{623A41C1-F85C-47B5-B303-4400ADC96A60}" srcOrd="0" destOrd="0" presId="urn:microsoft.com/office/officeart/2005/8/layout/radial4"/>
    <dgm:cxn modelId="{D22D853C-5992-41C2-B5FE-C19FC5526B14}" type="presOf" srcId="{9B3BFD6D-1573-46CC-BDF4-A5B2A2EC584C}" destId="{9070BB74-3B41-4D05-B882-09AB10BB8CB8}" srcOrd="0" destOrd="0" presId="urn:microsoft.com/office/officeart/2005/8/layout/radial4"/>
    <dgm:cxn modelId="{24F8EF39-42A4-46CE-9CC3-929D555DDACF}" type="presOf" srcId="{9FAD6362-9F87-4CE6-949C-4709BFFD4D4B}" destId="{7C74AA4B-778E-491F-A303-B5D6F3866B2B}" srcOrd="0" destOrd="0" presId="urn:microsoft.com/office/officeart/2005/8/layout/radial4"/>
    <dgm:cxn modelId="{7A5A614F-8D5E-405F-94EC-AB0B898AA981}" srcId="{9B3BFD6D-1573-46CC-BDF4-A5B2A2EC584C}" destId="{85D00CB0-0135-4B7D-98A3-BDB7D37A60DF}" srcOrd="0" destOrd="0" parTransId="{9EB6235A-FC18-4B3E-85B8-F72B034D59DF}" sibTransId="{78B85E2C-5ECF-4349-85F1-09FDF626EC8E}"/>
    <dgm:cxn modelId="{859156D8-75AE-43E9-B707-A94596382714}" srcId="{85D00CB0-0135-4B7D-98A3-BDB7D37A60DF}" destId="{65AF73F7-2B46-4A27-A08C-4026DA4B9022}" srcOrd="3" destOrd="0" parTransId="{4E5BD73A-B1B4-4EC1-B001-E15B52F60327}" sibTransId="{F5327973-E54D-41EB-9375-3841968D01D3}"/>
    <dgm:cxn modelId="{05C8C503-5444-4909-95AB-048E1D9AE0C2}" srcId="{85D00CB0-0135-4B7D-98A3-BDB7D37A60DF}" destId="{020A7264-1B4A-4DB7-836B-B0688C296F6A}" srcOrd="0" destOrd="0" parTransId="{1E8D5765-C47A-4A0D-BFF3-96F0E024D26D}" sibTransId="{28637E39-B4C0-4F58-829F-159FB27B8772}"/>
    <dgm:cxn modelId="{CC7E9211-985F-455E-B13A-93F0E256F8F9}" type="presOf" srcId="{782481B6-8BB9-4307-876E-66348E17B82B}" destId="{A79815D7-B042-46C3-B738-07F96C5047AA}" srcOrd="0" destOrd="0" presId="urn:microsoft.com/office/officeart/2005/8/layout/radial4"/>
    <dgm:cxn modelId="{51A30E07-850C-4E40-AB13-7204C3756014}" type="presParOf" srcId="{9070BB74-3B41-4D05-B882-09AB10BB8CB8}" destId="{0ABC657D-20CC-4076-B21C-4596FE1C59EF}" srcOrd="0" destOrd="0" presId="urn:microsoft.com/office/officeart/2005/8/layout/radial4"/>
    <dgm:cxn modelId="{1DC4349D-D0DE-4D82-943D-D8F37FB649A7}" type="presParOf" srcId="{9070BB74-3B41-4D05-B882-09AB10BB8CB8}" destId="{623A41C1-F85C-47B5-B303-4400ADC96A60}" srcOrd="1" destOrd="0" presId="urn:microsoft.com/office/officeart/2005/8/layout/radial4"/>
    <dgm:cxn modelId="{CAB9843C-2595-44CC-9F28-4AAECFC1640C}" type="presParOf" srcId="{9070BB74-3B41-4D05-B882-09AB10BB8CB8}" destId="{8B5088BA-F08A-40F1-86A5-FD502469E1B0}" srcOrd="2" destOrd="0" presId="urn:microsoft.com/office/officeart/2005/8/layout/radial4"/>
    <dgm:cxn modelId="{41AAFEE9-E8D5-4FE2-9926-1D47F88F7CC4}" type="presParOf" srcId="{9070BB74-3B41-4D05-B882-09AB10BB8CB8}" destId="{A79815D7-B042-46C3-B738-07F96C5047AA}" srcOrd="3" destOrd="0" presId="urn:microsoft.com/office/officeart/2005/8/layout/radial4"/>
    <dgm:cxn modelId="{33BC0187-3FA2-40FC-B565-CD118A8D16C3}" type="presParOf" srcId="{9070BB74-3B41-4D05-B882-09AB10BB8CB8}" destId="{90B00FC1-1095-42CF-AC98-4DE790C36BC9}" srcOrd="4" destOrd="0" presId="urn:microsoft.com/office/officeart/2005/8/layout/radial4"/>
    <dgm:cxn modelId="{F16A5E3A-4199-43A6-A78E-CB9EF79499D5}" type="presParOf" srcId="{9070BB74-3B41-4D05-B882-09AB10BB8CB8}" destId="{7C74AA4B-778E-491F-A303-B5D6F3866B2B}" srcOrd="5" destOrd="0" presId="urn:microsoft.com/office/officeart/2005/8/layout/radial4"/>
    <dgm:cxn modelId="{29DCB2D5-4366-48B9-B86E-DB83957FAAC7}" type="presParOf" srcId="{9070BB74-3B41-4D05-B882-09AB10BB8CB8}" destId="{F3C57F68-E3CA-4040-AB4E-FD79D9977921}" srcOrd="6" destOrd="0" presId="urn:microsoft.com/office/officeart/2005/8/layout/radial4"/>
    <dgm:cxn modelId="{DDA482EB-8776-4960-B805-575D9B97B7B7}" type="presParOf" srcId="{9070BB74-3B41-4D05-B882-09AB10BB8CB8}" destId="{ED07CC9E-633F-4380-82A1-9057F3409610}" srcOrd="7" destOrd="0" presId="urn:microsoft.com/office/officeart/2005/8/layout/radial4"/>
    <dgm:cxn modelId="{C2919EFC-3064-41E9-AD53-BE6503CBFD30}" type="presParOf" srcId="{9070BB74-3B41-4D05-B882-09AB10BB8CB8}" destId="{F52EE56A-4813-4F61-9195-A801CA26C102}" srcOrd="8" destOrd="0" presId="urn:microsoft.com/office/officeart/2005/8/layout/radial4"/>
    <dgm:cxn modelId="{4D66CC97-899D-40B2-920C-75E6ED9B1F91}" type="presParOf" srcId="{9070BB74-3B41-4D05-B882-09AB10BB8CB8}" destId="{AFF26519-9544-4789-9083-98A780E9EE85}" srcOrd="9" destOrd="0" presId="urn:microsoft.com/office/officeart/2005/8/layout/radial4"/>
    <dgm:cxn modelId="{F451204F-9C91-459F-958B-34B893A9C33F}" type="presParOf" srcId="{9070BB74-3B41-4D05-B882-09AB10BB8CB8}" destId="{AAFD70A0-38A2-42D4-8796-DDEB94B25410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BA494F-8C6B-40CD-B1C5-3C687C5EBCE0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2DDE788-52B3-44C5-B361-E4924B577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1920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4112080-D83D-4D09-BDE7-47D8C1802F78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CFD952F-8C78-40BE-91D2-473FDB26A3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75022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r.ru/today/?PrtId=bankstructute_sub#itm_20388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cbr.ru/" TargetMode="Externa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Урок 4 посвящен реальным случаям, с которыми большинство</a:t>
            </a:r>
            <a:r>
              <a:rPr lang="ru-RU" baseline="0" dirty="0" smtClean="0"/>
              <a:t> людей</a:t>
            </a:r>
            <a:r>
              <a:rPr lang="ru-RU" dirty="0" smtClean="0"/>
              <a:t> сталкиваются</a:t>
            </a:r>
            <a:r>
              <a:rPr lang="ru-RU" baseline="0" dirty="0" smtClean="0"/>
              <a:t> в повседневной жизни – на улице рядом с банкоматом, дома, по телефону и т.д.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7542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Безналичная оплата картой — это не просто модно, но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очень удобно: вам не нужно искать мелочь, чтобы расплатиться без сдачи, наличные деньги в кошельке не могут украсть, вытащив его из кармана. Необходимо лишь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знать правила безопасного использования и обращения с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банковской картой. Пренебрежение этими знаниями может дорого обойтись!</a:t>
            </a:r>
            <a:endParaRPr lang="en-US" dirty="0" smtClean="0"/>
          </a:p>
          <a:p>
            <a:endParaRPr lang="en-US" dirty="0" smtClean="0"/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СМС-оповещения — отличная мера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безопасности и предосторожности</a:t>
            </a:r>
            <a:endParaRPr lang="en-US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dirty="0" smtClean="0"/>
              <a:t>Сколько стоит услуга СМС-оповещений?</a:t>
            </a:r>
          </a:p>
          <a:p>
            <a:r>
              <a:rPr lang="ru-RU" dirty="0" smtClean="0"/>
              <a:t>Чаще всего мобильные оповещения — это платная услуга,</a:t>
            </a:r>
            <a:r>
              <a:rPr lang="en-US" dirty="0" smtClean="0"/>
              <a:t> </a:t>
            </a:r>
            <a:r>
              <a:rPr lang="ru-RU" dirty="0" smtClean="0"/>
              <a:t>но она может быть очень полезна. Подключив ее, вы можете контролировать остаток на вашем счете и следить,</a:t>
            </a:r>
            <a:r>
              <a:rPr lang="en-US" dirty="0" smtClean="0"/>
              <a:t> </a:t>
            </a:r>
            <a:r>
              <a:rPr lang="ru-RU" dirty="0" smtClean="0"/>
              <a:t>чтобы ни одна операция не прошла без вашего ведома.</a:t>
            </a:r>
            <a:r>
              <a:rPr lang="en-US" dirty="0" smtClean="0"/>
              <a:t> </a:t>
            </a:r>
            <a:r>
              <a:rPr lang="ru-RU" dirty="0" smtClean="0"/>
              <a:t>Как только вы совершаете любую банковскую операцию — расплачиваетесь, снимаете наличные в банкомате или переводите деньги на другой счет, банк будет</a:t>
            </a:r>
            <a:r>
              <a:rPr lang="en-US" dirty="0" smtClean="0"/>
              <a:t> </a:t>
            </a:r>
            <a:r>
              <a:rPr lang="ru-RU" dirty="0" smtClean="0"/>
              <a:t>присылать вам СМС об этой операции.</a:t>
            </a:r>
            <a:r>
              <a:rPr lang="en-US" baseline="0" dirty="0" smtClean="0"/>
              <a:t> </a:t>
            </a:r>
            <a:r>
              <a:rPr lang="ru-RU" dirty="0" smtClean="0"/>
              <a:t>Поэтому вы сможете следить за операциями по карте и</a:t>
            </a:r>
            <a:r>
              <a:rPr lang="en-US" dirty="0" smtClean="0"/>
              <a:t> </a:t>
            </a:r>
            <a:r>
              <a:rPr lang="ru-RU" dirty="0" smtClean="0"/>
              <a:t>быстро среагировать, если произошла ошибка, например</a:t>
            </a:r>
            <a:r>
              <a:rPr lang="en-US" dirty="0" smtClean="0"/>
              <a:t> </a:t>
            </a:r>
            <a:r>
              <a:rPr lang="ru-RU" dirty="0" smtClean="0"/>
              <a:t>оплата прошла дважды, или вы стали жертвой злоумышленников: позвонить в банк и заблокировать карту.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9930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экономьте на мобильном банке и СМС-уведомлениях о платежах и переводах с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вашей карты. Они нужны вам для контроля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списания денег — это малая цена за</a:t>
            </a:r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спокойствие!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Никогда и никому не сообщайте ПИН-код.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записывайте ваш ПИН-код на карту!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Заведите небольшие карточки или разные блокноты для записи ПИН-кода к карте, логина и пароля от ваших личных кабинетов и т.д.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кладите их в кошелек, держите в отдельном месте!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4705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ru-RU" baseline="0" dirty="0" smtClean="0"/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Самый простой и распространенный способ использования карты — это снять/положить наличные, а также оплатить телефон, интернет, коммунальные услуги через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банкомат. Но даже в случае с банкоматами необходимо соблюдать правила безопасности. 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Проверьте банкомат: нет ли на нем посторонних устройств.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Мошенники могут установить специальные приспособления — накладки на отверстие для приема карты или клавиатуру для ввода ПИН-кода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Старайтесь пользоваться теми банкоматами, которые находятся внутри отделения банка, а не на улице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пользуйтесь банкоматами, которые долго находятся в режиме ожидания или часто перезагружаются — это при-знаки некорректной работы. Лучше отменить запрошенную операцию кнопкой «Отмена» и забрать карту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стесняйтесь прикрывать клавиатуру свободной рукой при вводе ПИН-кода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После получения наличности сразу же убедитесь, что карта возвращена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Заберите квитанцию и сохраните ее, чтобы сверить с выпиской банковского счета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при оплате банковской картой произошла ошибка, не выбрасывайте чек, который выдал терминал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Позже проверьте, была ли произведена операция (а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есливы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уже успели подключить мобильный банк, то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мгновенноузнаете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прошел ли платеж!)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9501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Самый простой и распространенный способ использования карты — это снять / положить наличные, а также оплатить телефон, интернет, коммунальные услуги через банкомат. Но даже в случае с банкоматами необходимо соблюдать правила безопасности.</a:t>
            </a:r>
          </a:p>
          <a:p>
            <a:endParaRPr lang="ru-RU" dirty="0" smtClean="0"/>
          </a:p>
          <a:p>
            <a:r>
              <a:rPr lang="ru-RU" dirty="0" smtClean="0"/>
              <a:t>Рассказываем о «</a:t>
            </a:r>
            <a:r>
              <a:rPr lang="ru-RU" dirty="0" err="1" smtClean="0"/>
              <a:t>скимминге</a:t>
            </a:r>
            <a:r>
              <a:rPr lang="ru-RU" dirty="0" smtClean="0"/>
              <a:t>»</a:t>
            </a:r>
            <a:r>
              <a:rPr lang="ru-RU" baseline="0" dirty="0" smtClean="0"/>
              <a:t> - чтобы не стать жертвой </a:t>
            </a:r>
            <a:r>
              <a:rPr lang="ru-RU" baseline="0" dirty="0" err="1" smtClean="0"/>
              <a:t>скимминга</a:t>
            </a:r>
            <a:r>
              <a:rPr lang="ru-RU" baseline="0" dirty="0" smtClean="0"/>
              <a:t>, надо обращать внимание на внешний вид банкомата и всех устройств (накладок), в которые вы вставляете карту.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6459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Еще один вариант оплаты — расплатиться в магазине. В этом случае банковскую карту отдают продавцу, который вставит ее в специальный банковский аппарат (терминал). После этого потребуется ввести ПИН-код.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того чтобы не столкнуться с мошенничеством при проведении оплат с помощью банковских карт, придерживайтесь следующих правил безопасности. 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Следите, чтобы никто не смотрел, как вы вводите ПИН-код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кафе официанты иногда уносят банковские карты посетителей к терминалам, установленным у касс. Не разрешайте забирать карточку в другие комнаты — настаивайте на том, чтобы все операции проводились при вас. Вам могут принести терминал или пригласить пройти к нему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забудьте получить чек (особенно если у вас нет СМС-оповещений!)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Пример небезопасной ситуации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1. Вы разрешили забрать для расчета вашу банковскую карту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Официант, кассир или продавец может сфотографировать нужные данные (номер карты, срок действия, имя владельца и код на обратной стороне), а после расплатиться ей в интернете. 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2. Вы не подключили СМС-уведомления, но начали активно расплачиваться картой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Официант приносит вам POS-терминал для оплаты, вы расплачиваетесь, но тут вам говорят, что оплата не прошла, и просят повторно ввести ПИН-код. Вы слушаетесь, рискуя заплатить дважды. Кстати, если оплата не проходит — терминал напечатает чек с уведомлением о сбое или отказе от операции, его тоже стоит сохранить.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4029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вы забыли карту в магазине или другом месте, сразу же обращайтесь в банк, который выдал ее, и попросите заблокировать утерянную карту. Банк обязан сделать это по вашему требованию. Таким образом вы уведомите банк о случившемся. В противном случае банк не будет нести ответственности за списанные средства!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7429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Бесконтактная оплата покупок — что это?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Картами с системой бесконтактной оплаты можно расплачиваться мгновенно, в одно касание.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оплаты покупок в супермаркете или любом другом магазине кассир часто либо берет вашу карту и вставляет ее в специальный банковский аппарат — терминал, либо вы делаете это самостоятельно. Вы вводите ПИН-код (если это требуется) и оплачиваете покупку.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Бесконтактная оплата — новый способ оплатить покупку. Теперь карточку достаточно приложить к терминалу. Это быстро и удобно, ведь карточку не нужно никуда вставлять или отдавать кассиру, а при покупке до определенного лимита (на сегодняшний день чаще всего он составляет 1 000 рублей) даже не придется вводить ПИН-код.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Где можно оплачивать покупки бесконтактно?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узнать, можно ли оплатить покупки в одно касание, спросите у кассира, можно ли воспользоваться бесконтактной оплатой по карте. </a:t>
            </a: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87714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Оплатить покупки в одно касание можно не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любой карточкой. Для этого банки выпуска-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ют специальные бесконтактные карты, кото-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рые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отмечаются значком в виде радиоволн.</a:t>
            </a: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6146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такое бесконтактная оплата телефоном?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Современные телефоны можно использовать для оплаты покупок точно так же, как бесконтактные банковские карточки. С помощью специальных программ в телефон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можно «встроить» банковскую карточку и расплачиваться ею на кассе с использованием функции бесконтактной оплаты.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 должно быть установлено на телефоне, чтобы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он умел платить бесконтактно?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телефон мог платить, производитель должен встроить в него специальные детали. Вы можете уточнить эту информацию при покупке телефона у продавца или в интернете.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в современной модели телефона есть этот модуль, на телефоне можно установить программу (мобильное приложение), которая «научит» телефон платить. В некоторые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последних моделях смартфонов эти программы стоят изначально и устанавливать дополнительно ничего не нужно.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платить телефоном?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Чтобы начать платить телефоном, вам нужно включить специальные мобильные приложения («Кошелек»,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Wallet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т.д.), которые работают на технологиях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Apple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Pay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</a:p>
          <a:p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Samsung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Pay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и следовать всем инструкциям на экране телефона. Приложение поможет вам «научить» телефон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платить: «установит» на ваш телефон банковскую карту и объяснит, как оплачивать ей покупки. После этого для оплаты покупок будет достаточно включить карточку на экране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 приложить телефон к банковскому терминалу.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1064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Украсть деньги с банковской карточки сложнее, чем вытащить из кошелька. Но мошенники тоже осваивают новые технологии и научились подбирать ключи даже к банковским картам. </a:t>
            </a:r>
          </a:p>
          <a:p>
            <a:endParaRPr lang="ru-RU" dirty="0" smtClean="0"/>
          </a:p>
          <a:p>
            <a:r>
              <a:rPr lang="ru-RU" dirty="0" smtClean="0"/>
              <a:t>Люди редко понимают, что может произойти, если мошенник узнает ту</a:t>
            </a:r>
            <a:r>
              <a:rPr lang="ru-RU" baseline="0" dirty="0" smtClean="0"/>
              <a:t> или иную информацию с их карты. Преподавателю важно объяснить, что происходит в том или ином случае, опираясь на этот слайд.</a:t>
            </a:r>
          </a:p>
          <a:p>
            <a:endParaRPr lang="ru-RU" baseline="0" dirty="0" smtClean="0"/>
          </a:p>
          <a:p>
            <a:r>
              <a:rPr lang="ru-RU" baseline="0" dirty="0" smtClean="0"/>
              <a:t>В любом случае любая персональная информация, даже та, которая не ведет напрямую к потере денег немедленно, не должна становиться общедоступной (не надо фотографировать карту, паспорт, сообщать свой адрес и </a:t>
            </a:r>
            <a:r>
              <a:rPr lang="ru-RU" baseline="0" dirty="0" err="1" smtClean="0"/>
              <a:t>тд</a:t>
            </a:r>
            <a:r>
              <a:rPr lang="ru-RU" baseline="0" dirty="0" smtClean="0"/>
              <a:t>, выкладывая эту информацию в Интернет)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15207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Одноразовый пароль — это последний защитный рубеж между вами и мошенниками! Даже если вы были неосторожны и к злоумышленнику попала часть важной информации о вашей карте, только получив пароль из СМС, он сможет полностью получить доступ к счету вашей карты</a:t>
            </a:r>
            <a:r>
              <a:rPr lang="ru-RU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1156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Разберите</a:t>
            </a:r>
            <a:r>
              <a:rPr lang="ru-RU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со слушателями небезопасные ситуации.</a:t>
            </a:r>
          </a:p>
          <a:p>
            <a:endParaRPr lang="ru-RU" sz="12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1. Вам пришло сообщение «от банка»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 незнакомого номера приходит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SMS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-сообщение, что ваша карта заблокирована, и указан номер, по которому нужно позвонить для уточнения деталей. Позвонив, вы попадете в фальшивую службу безопасности банка, где вас будут убеждать сообщить данные карты или подойти к ближайшему банкомату и произвести операции.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83477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Вам звонят люди и представляются сотрудниками Банка России, прокуратуры, суда, Министерства здравоохранения, финансов, Пенсионного фонда и других государственных учреждений. Они сообщают о «подарках судьбы»: положенном возмещении ущерба от действий мошенников, компенсации за купленные медицинские товары или услуги экстрасенсов, о повышении пенсии и других.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 наверняка разговариваете с телефонным мошенником: для получения обещанной компенсации «сотрудник» попросит вас что-то оплатить (подоходный налог, налог на прибыль, банковский сбор, обязательную страховку, госпошлину, комиссию за перевод денег) или предоставить паспортные данные или банковские реквизиты.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Правила безопасности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торопитесь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следуйте указаниям и ничего не оплачивайте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передавайте персональные данные и личную информацию по телефону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Обратитесь в учреждение лично или по телефону, найденному в официальных источниках</a:t>
            </a:r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81C2A6E-6765-494D-BF29-2D148163BDD7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271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 продаете через интернет ненужную вещь, например куртку. Вам звонит женщина, которой она подходит, но сама приехать и забрать не может. Сию минуту готова перечислить деньги на вашу банковскую карту, а за курткой прислать таксиста. Милая женщина, общительная, у вас с ней оказывается много общих интересов. Вы диктуете ей номер карты, но перевести деньги сразу не удается. Уточняется банк, ваше имя, другие данные карты и в разговоре с бесконечными вопросами вы не сразу замечаете, что на телефон пришло СМС о подключении к вашей карте. Когда вы понимаете, что происходит, деньги уже списаны с вашего счета.</a:t>
            </a:r>
          </a:p>
          <a:p>
            <a:endParaRPr 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Правила безопасности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Никому не сообщайте свои персональные данные и сведения о карте по телефону, тем более незнакомым людям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 храните крупные суммы на карте, которую используете для совершения интернет-покупок или получения переводов от незнакомых людей</a:t>
            </a:r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AF59F4-21BC-4583-B266-81408904822B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83216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4. Вам пришло письмо или уведомление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Вы получаете письмо: уведомление на бланке с реквизитами Банка России. В нем сказано, что суд постановил выплатить вам компенсацию, для этого нужно связаться с контактным лицом. И сделать это как можно скорее, иначе компенсация перейдет в пользу государства — так злоумышленники подталкивают вас действовать немедленно.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E7B2AB-7F46-4C01-A33C-1A5A7A0C3490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3305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Компенсация от банка возможна при определенных</a:t>
            </a: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условиях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Срок рассмотрения заявления: не более 30 или 60 дней (если операция была международной). За это время банк проведет служебное расследование и решит вопрос о возмещении ущерба. Если вы соблюдали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меры безопасности и обратились в банк не позже чем через сутки после списания денег, можете рассчитывать на возмещение. Заявление о спорной операции необходимо подать в банк как можно раньше, у всех банков разные сроки подачи такого заявления. В зависимости от сложности случая вам либо придется подавать заявление в отделении банка, либо можно будет воспользоваться его горячей линией.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Однако если вы сами сообщили злоумышленникам ПИН-код или код из СМС, необходимый для подтверждения платежей и переводов, деньги вам, к сожалению, банк не вернет.</a:t>
            </a:r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E7B2AB-7F46-4C01-A33C-1A5A7A0C3490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10869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Мошенники — люди артистичные и изобретательные, а доказать наличие злого умысла в их действиях подчас трудно. Одну схему раскроют — появится новая. Поэтому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нам нужно помнить, что </a:t>
            </a:r>
            <a:r>
              <a:rPr lang="ru-RU" sz="1200" b="1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спасение утопающих — дело рук самих утопающих!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69962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Для понимания проблемы распределим самые распространенные способы мошенничества по условным категориям: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финансовые пирамиды;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телефонное мошенничество;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навязывание «услуг», «уникальных» товаров, «бесплатных» процедур.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5C1F200-5084-45C4-B3CF-CC6CC6C882F9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406925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Какая удача! Вам предлагают вложить деньги под невероятно высокие проценты, обещают гарантированный доход и просят активно привлекать друзей в проект! Будьте осторожны, успешная инвестиционная компания на деле может оказаться финансовой пирамидой.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Классическая «финансовая пирамида» — это мошенническая схема получения дохода, известная уже сотни лет. Финансы поступают за счет постоянного привлечения новых участников. Те вносят деньги, затем привлекают новых людей — пирамида растет. Но если сто лет назад верхушка действительно могла заработать, то сейчас пирамиды изменились — никто ничего не получает.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Действуют мошенники стремительно: агрессивная реклама, сбор денег с тех, кто верит в чудо, и на этом... всё. Организаторы скрываются с деньгами обманутых вкладчиков, чтобы на новом месте открыть новый «инвестиционный проект». 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B3E34B-4175-4736-8CE5-B14E068C3B5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31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Самое первое, на что вы должны обратить внимание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 отсутствие лицензии Банка России (либо Федеральной комиссии по рынку ценных бумаг/Федеральной службы по финансовым рынкам) на ведение заявленной деятельности. </a:t>
            </a:r>
            <a:r>
              <a:rPr lang="ru-RU" sz="1200" b="1" i="0" u="none" strike="noStrike" kern="1200" baseline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Даже если вам показали официальную бумагу, ее лучше перепроверить — на сайте Банка России www.cbr.ru или </a:t>
            </a:r>
            <a:r>
              <a:rPr lang="en-US" sz="1200" b="1" i="0" u="none" strike="noStrike" kern="1200" baseline="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www.fincult.info.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91968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Дополнительные признаки мошенничества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Подозрительно, если компания зарегистрирована буквально вчера, накануне сбора средств, у нее минимальный уставный капитал и единственный учредитель. Проверьте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ее в Едином государственном реестре юридических лиц ФНС России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www.egrul.nalog.ru.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Организация публично обещает гарантированный высокий доход, куда выше рыночного уровня.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Вам заявляют, что рисков нет. Риски есть всегда, поэтому настоящие инвестиционные компании предупреждают вкладчиков о рисках инвестиций.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Предварительные взносы — надо внести небольшую сумму денег, как правило наличными, чтобы вас допустили до возможности вложиться в проект (и потом получать гигантские дивиденды). Это явный признак нечестной игры.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компания заявляет, что инвестирует ваши деньги в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высокодоходные предприятия (</a:t>
            </a:r>
            <a:r>
              <a:rPr lang="ru-RU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нефте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или золотодобыча,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строительство), просите документальные подтверждения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этой деятельности. Если таких документов нет, перед вами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совершенно точно мошенники.</a:t>
            </a:r>
          </a:p>
          <a:p>
            <a:endParaRPr lang="ru-RU" alt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Договор, который вам предлагают подписать, на деле заключается с некой иностранной компанией. По закону иностранные организации, их представительства и филиалы не вправе оказывать на территории России финансовые услуги. Вкладывать деньги за пределами российского правового поля небезопасно, так как в случае мошеннических действий защитить свои интересы будет практически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невозможно.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 договора непонятно, несет ли компания перед вами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ответственность в случае, если что-то пойдет не так. Или понятно, что ответственности перед вами никто не несет. Тогда и вы не несите им свои деньги.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Вас просят приводить новых клиентов — это аргумент в пользу того, что перед вами непрозрачная финансовая схема, с помощью которой хотят нажиться на других.</a:t>
            </a:r>
            <a:endParaRPr lang="ru-RU" altLang="ru-RU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AF0108-C46D-43BF-9137-728953191B4C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xmlns="" val="951458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3BEC3F-9D26-46DB-B634-EA9C0B343A33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54738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ru-RU" altLang="ru-RU" dirty="0" smtClean="0"/>
              <a:t>Как</a:t>
            </a:r>
            <a:r>
              <a:rPr lang="ru-RU" altLang="ru-RU" baseline="0" dirty="0" smtClean="0"/>
              <a:t> и в случае с </a:t>
            </a:r>
            <a:r>
              <a:rPr lang="ru-RU" altLang="ru-RU" baseline="0" dirty="0" err="1" smtClean="0"/>
              <a:t>микрофинансовыми</a:t>
            </a:r>
            <a:r>
              <a:rPr lang="ru-RU" altLang="ru-RU" baseline="0" dirty="0" smtClean="0"/>
              <a:t> организациями, которые могут «прикидываться» банками, так и финансовые пирамиды могут прикидываться легальными организациями, например, кредитными потребительскими кооперативами. </a:t>
            </a:r>
          </a:p>
          <a:p>
            <a:endParaRPr lang="ru-RU" altLang="ru-RU" baseline="0" dirty="0" smtClean="0"/>
          </a:p>
          <a:p>
            <a:r>
              <a:rPr lang="ru-RU" altLang="ru-RU" baseline="0" dirty="0" smtClean="0"/>
              <a:t>Давайте рассмотрим пример и поймем, как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ошибиться. Что же такое КПК?</a:t>
            </a:r>
          </a:p>
          <a:p>
            <a:r>
              <a:rPr lang="ru-RU" altLang="ru-RU" baseline="0" dirty="0" smtClean="0"/>
              <a:t> 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Это некоммерческая организация, которая </a:t>
            </a:r>
            <a:r>
              <a:rPr lang="ru-RU" sz="1200" dirty="0" smtClean="0">
                <a:latin typeface="Roboto Slab" panose="020B0604020202020204" charset="0"/>
                <a:ea typeface="Roboto Slab" panose="020B0604020202020204" charset="0"/>
              </a:rPr>
              <a:t>привлекает денежные средства членов кооператива. КПК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объединяет группу единомышленников и организует финансовую взаимопомощь между ними — принимает сбережения от пайщиков и выдает им займы.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кооперативе можно получить заем не только для бизнеса, но и на личные нужды. </a:t>
            </a:r>
          </a:p>
          <a:p>
            <a:endParaRPr lang="ru-RU" altLang="ru-RU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КАК РАБОТАЕТ КПК? </a:t>
            </a:r>
          </a:p>
          <a:p>
            <a:endParaRPr lang="ru-RU" sz="1200" b="1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КПК формирует паевой фонд (аналог уставного капитала, который создается за счет паев).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2. Кроме того, КПК привлекает под проценты личные сбережения своих участников, а также займы от юридических лиц. Из этих средств создается фонд финансовой взаимопомощи. 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3. Пайщики могут брать займы в фонде финансовой взаимопомощи: компании — на развитие бизнеса, а люди — на личные нужды. </a:t>
            </a:r>
            <a:endParaRPr lang="ru-RU" altLang="ru-RU" b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3BEC3F-9D26-46DB-B634-EA9C0B343A33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32493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ru-RU" b="1" u="none" baseline="0" dirty="0" smtClean="0"/>
              <a:t>Как не спутать КПК с финансовой пирамидой? </a:t>
            </a:r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endParaRPr lang="ru-RU" b="1" u="none" baseline="0" dirty="0" smtClean="0"/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r>
              <a:rPr lang="ru-RU" b="1" u="none" baseline="0" dirty="0" smtClean="0"/>
              <a:t>Проверьте название </a:t>
            </a:r>
            <a:r>
              <a:rPr lang="ru-RU" u="none" baseline="0" dirty="0" smtClean="0"/>
              <a:t>— юридическая форма организации должна быть «Кредитный потребительский кооператив» (КПК) или «Сельскохозяйственный кредитный потребительский кооператив» (СКПК). Все остальные формы — ООО, ОАО, ЗАО, ИП — не имеют к КПК и СКПК никакого отношения. Если увидите название типа ООО «Кредитный потребительский кооператив» или ЗАО «Приобретательский кредитный кооператив», знайте: перед вами мошенники. При этом следует всегда смотреть на расшифровку аббревиатуры КПК или СКПК, за которой также могут скрываться мошенники, например «Кредитный производственный кооператив» или «Сельскохозяйственный кредитно-производственный кооператив». Так мошенники пытаются ввести граждан в заблуждение.</a:t>
            </a:r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endParaRPr lang="ru-RU" u="none" baseline="0" dirty="0" smtClean="0"/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r>
              <a:rPr lang="ru-RU" b="1" u="none" baseline="0" dirty="0" smtClean="0"/>
              <a:t>Найдите в реестре </a:t>
            </a:r>
            <a:r>
              <a:rPr lang="ru-RU" u="none" baseline="0" dirty="0" smtClean="0"/>
              <a:t>— зайдите на сайт Банка России и найдите там свой кооператив. Сверьте данные государственного реестра с реквизитами КПК. Полное название, ИНН, ОГРН должны совпадать. Для подстраховки зайдите на сайт саморегулируемой организации КПК и найдите свой кооператив там. </a:t>
            </a:r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endParaRPr lang="ru-RU" u="none" baseline="0" dirty="0" smtClean="0"/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r>
              <a:rPr lang="ru-RU" b="1" u="none" baseline="0" dirty="0" smtClean="0"/>
              <a:t>Опасайтесь агрессивной рекламы</a:t>
            </a:r>
            <a:r>
              <a:rPr lang="ru-RU" u="none" baseline="0" dirty="0" smtClean="0"/>
              <a:t>. Если видите кричащую рекламу: «50% годовых по вкладам в КПК!», «Вклады в КПК застрахованы государством» — это явный обман. Проценты в кооперативах выше банковских, но не в несколько раз. </a:t>
            </a:r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endParaRPr lang="ru-RU" u="none" baseline="0" dirty="0" smtClean="0"/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r>
              <a:rPr lang="ru-RU" b="1" u="none" baseline="0" dirty="0" smtClean="0"/>
              <a:t>Не стройте пирамиды. </a:t>
            </a:r>
            <a:r>
              <a:rPr lang="ru-RU" b="0" u="none" baseline="0" dirty="0" smtClean="0"/>
              <a:t>И</a:t>
            </a:r>
            <a:r>
              <a:rPr lang="ru-RU" u="none" baseline="0" dirty="0" smtClean="0"/>
              <a:t>ногда КПК в рамках программы лояльности предлагают бонусы за приглашение нового клиента. Но надо быть очень внимательным в таких вопросах. Всегда обращайте внимание, когда сотрудники организации предлагают деньги, либо необоснованные бонусы за активное привлечение большего числа новых пайщиков-вкладчиков. Есть риск, что вы имеете дело с финансовой пирамидой.</a:t>
            </a:r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endParaRPr lang="ru-RU" u="none" baseline="0" dirty="0" smtClean="0"/>
          </a:p>
          <a:p>
            <a:pPr marL="171450" lvl="0" indent="-171450" rtl="0">
              <a:spcBef>
                <a:spcPts val="0"/>
              </a:spcBef>
              <a:buFont typeface="Arial"/>
              <a:buChar char="•"/>
            </a:pPr>
            <a:r>
              <a:rPr lang="ru-RU" b="1" u="none" baseline="0" dirty="0" smtClean="0"/>
              <a:t>Изучите документы. </a:t>
            </a:r>
            <a:r>
              <a:rPr lang="ru-RU" u="none" baseline="0" dirty="0" smtClean="0"/>
              <a:t>Не дают почитать устав КПК, договор или условия там прописаны нечетко? На вас давят, торопят? Лучше уходите и поищите нового партнера.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Пример к п.1: Если увидите название типа ООО «Кредитный потребительский кооператив» или ЗАО «Приобретательский кредитный кооператив», знайте: перед вами мошенники.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Как найти в </a:t>
            </a:r>
            <a:r>
              <a:rPr lang="ru-RU" sz="1200" dirty="0" err="1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госреестре</a:t>
            </a:r>
            <a:r>
              <a:rPr lang="ru-RU" sz="12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 – ссылка http://www.cbr.ru/finmarket/supervision/sv_micro </a:t>
            </a:r>
          </a:p>
          <a:p>
            <a:endParaRPr lang="ru-RU" altLang="ru-RU" b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3BEC3F-9D26-46DB-B634-EA9C0B343A33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27241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Помните, что организаторов финансовой пирамиды можно привлечь к ответственности. За организацию финансовых пирамид статьей 172.2 УК РФ предусмотрена уголовная ответственность, а за привлечение денежных средств и рекламу самих пирамид участникам грозит административное наказание по статье 14.62 КоАП.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3BEC3F-9D26-46DB-B634-EA9C0B343A33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13388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делать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Не молчите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Важный момент в борьбе с мошенничеством — придать делу огласку, чтобы остановить приток средств и чтобы у пирамиды не появились новые жертвы.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Составьте претензию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финансовая пирамида еще действует, составьте письменную претензию в адрес компании. Требуйте вернуть деньги и сообщите организаторам, что обратитесь в правоохранительные органы для возбуждения уголовного дела, если вам не вернут средства.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Обратитесь в правоохранительные органы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Вероятнее всего, создатели пирамиды откажутся вернуть вам деньги. Тогда обратитесь в полицию или прокуратуру с заявлением о наличии признаков состава преступления (правонарушения). Подайте гражданский иск «О взыскании вложенных денежных средств, неосновательного обогащения, процентов за пользование чужими денежными средствами и компенсации морального вреда».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Соберите доказательства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Соберите документы, которые доказывают, что вы передали (перечислили) деньги мошенникам: договор, выписку по банковскому счету, приходный кассовый ордер.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Действуйте сообща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Обратитесь к адвокату, у которого есть опыт в таких делах. По возможности найдите других жертв мошенников и составьте коллективный иск.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3BEC3F-9D26-46DB-B634-EA9C0B343A33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36913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Обратитесь в Банк России: с</a:t>
            </a:r>
            <a:r>
              <a:rPr lang="ru-RU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лужба по защите прав потребителей и обеспечению доступности финансовых услуг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рассматривает все жалобы на подозрительные финансовые операции.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Зайдите на сайт Банка России </a:t>
            </a:r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www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.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cbr</a:t>
            </a:r>
            <a:r>
              <a:rPr lang="ru-RU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.</a:t>
            </a:r>
            <a:r>
              <a:rPr lang="en-US" sz="1200" u="sng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ru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интернет-приемная.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Обратитесь также в общественные организации, которые помогают жертвам финансовых пирамид: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«За права заемщиков»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Союз защиты прав потребителей финансовых услуг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Конфедерация обществ потребителей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Федеральный общественно-государственный фонд по защите прав вкладчиков и акционеров </a:t>
            </a:r>
          </a:p>
          <a:p>
            <a:endParaRPr lang="ru-RU" sz="1200" b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Вернут ли деньги?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сожалению, возврат денег можно гарантировать не всегда. Бывают ситуации, когда компанию признают банкротом через суд, распродают ее активы и возмещают деньги (полностью или частично) обманутым вкладчикам. В любом случае придется набраться терпения.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Помните, что даже если свои деньги вы не вернете, вы можете помочь другим людям не стать жертвой мошенников.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34343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Телефонное мошенничество</a:t>
            </a:r>
          </a:p>
          <a:p>
            <a:r>
              <a:rPr lang="ru-RU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сожалению, схем обмана существует много. Мы рассмотрим несколько частых примеров.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55819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 smtClean="0"/>
              <a:t> 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1. Вы получили тревожное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SMS</a:t>
            </a: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-сообщение или звонок от родственника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Вам с незнакомого номера телефона пишет или звонит якобы родственник и говорит, что попал в беду и ему срочно нужны деньги, но возможности объяснять ситуацию у него нет. За деньгами приедет курьер. Голос узнать бывает трудно, связь очень плохая (специально создаются помехи).  В таких сообщениях часто манипулируют опасностью ситуации, тяжестью последствий для близкого человека и происходит это в крайне неудобное время, например ночью. </a:t>
            </a:r>
          </a:p>
          <a:p>
            <a:pPr lvl="0"/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делать?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спешите отдавать деньги.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Попытайтесь выяснить детали — обычно долгие разговоры не входят в планы злоумышленников.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выяснить ничего толком не удалось, перезвоните родственнику, от имени которого обращаются, чтобы убедиться, он ли вам звонит / пишет. Скорее всего, мошенники могут пытаться помешать этому. Тогда нужно связываться с друзьями, родственниками, искать другие пути для подтверждения информации.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6532DAA-67C5-49A8-9C77-F4F8FB3885FF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91604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2. Вы получили звонок о «выигрыше» в лотерею или «выиграл ваш номер телефона»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«Счастливчику» сообщают, что он выиграл автомобиль, но необходимо срочно, в течение нескольких часов, перечислить «налог» на чей-то личный счет.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C42322-5DF7-4149-9A78-BDCC064126D5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69492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3. Вам звонит человек, представляется сотрудником поликлиники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Сообщает, что получены результаты анализов, которые показали, что обнаружено серьезное заболевание. Или рассказывает о какой-то государственной программе медицинского обслуживания. Звонящий «врач» предлагает пенсионеру пройти обследование и лечение, естественно, не в поликлинике, а на дому и купить «чудодейственные» лекарства или медицинские приборы. </a:t>
            </a:r>
          </a:p>
          <a:p>
            <a:r>
              <a:rPr lang="ru-RU" altLang="ru-RU" dirty="0" smtClean="0"/>
              <a:t>Что делать?</a:t>
            </a: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соглашайтесь и не оплачивайте ничего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Во-первых, сейчас запрещено сообщать результаты анализов по телефону. Даже если вы просите прислать результаты анализов на электронную почту, будет необходимо письменное заявление. Анализы можно забрать только лично в клинике или получить электронной почтой по предварительно оформленной письменной заявке.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Во-вторых, у вас всегда есть возможность обратиться лично к врачу поликлиники, а лекарства и медтехнику приобрести у официальных продавцов. 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5. Вас приглашают прийти на бесплатную консультацию, диагностику, процедуры…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Вас приглашают в заведение, где ждут приветливые люди, вас угостят напитками, окажут услугу, а затем настойчиво будут предлагать заключить договор на большую сумму. Нет денег? Не беда, у нас рядом банк с отличными кредитными условиями.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соглашайтесь даже на сам визит</a:t>
            </a: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ведь работают «профессионалы» и последствия могут быть непредсказуемыми!</a:t>
            </a:r>
          </a:p>
          <a:p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32B8F2E-AE5A-4FA1-A634-147F47F04FEA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458295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4. Вам звонят «работники собеса»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Сообщают, что начислена ежегодная выплата или компенсация. Но нужно сообщить номер банковской карты и код доступа, чтобы перевести на нее полагающуюся субсидию. Естественно, после этого деньги с карты исчезают в неизвестном направлении.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сообщайте свои персональные данные и сведения о карте по телефону.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997CFE-7045-43F2-A07C-B58A494A03A7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44581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Может ли быть навязывание услуг не связано с мошенничеством? Может! 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Например, вам звонит оператор настоящего банка и делает эксклюзивное предложение, о котором нигде нельзя прочитать, оно не представлено на интернет-сайтах официальных организаций. Так могут поступать банки, заинтересованные в привлечении новых клиентов.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Вам сообщают некий набор заведомо привлекательных условий, например по карте, и говорят, что решение надо принять именно сейчас, вам просто надо согласиться и карту пришлют в ближайшее к вам отделение этого банка. Что делать?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соглашайтесь, если на вас оказывают давление, предложите перезвонить вам в удобное для вас время.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Запишите все условия обслуживания карты. </a:t>
            </a:r>
          </a:p>
          <a:p>
            <a:pPr lvl="0"/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Примите взвешенное решение, оценив, действительно ли ваши траты по карте позволят получить выгоду или вы получите лишний пластик, за обслуживание которого придется еще и платить? Или нужно ли вводить себя в искушение лишним кредитом?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C4C974-8769-40FC-B655-590C311413F9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79835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Мошенники сплошь и рядом обманывают пожилых людей, представляясь социальными работниками, потому что это практически безотказный способ проникнуть в квартиру. А уж отвлечь и заговорить пенсионеров — это для них вообще дело пустяковое. После визитов таких «работников собеса» пожилые люди обнаруживают пропажу денег и ценных вещей.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вам домой пришли «сотрудники социальной службы» и сообщают, что принесли внеочередную материальную помощь. Но при выплате «совершенно случайно» обнаруживается, что остались только крупные купюры. Пенсионеры с удовольствием соглашаются разменять их. В результате взамен настоящих денег получают фальшивки.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вам пришли «работники Фонда социального страхования» и под предлогом срочной замены старого полиса медицинского страхования на новый предлагают отдать им ваш паспорт и буквально завтра доставить новый полис на дом. По вашему паспорту могут быть получены огромные кредиты или даже оформлены сделки с недвижимостью. Никогда не передавайте свой паспорт третьим лицам!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телевидению рекламируют «услуги» экстрасенсов и обманывают пожилых людей, обещая избавить от болезней и улучшить судьбу. Поверив в чудеса, пенсионеры сами звонят «целителям». Зачастую аферисты проводят свои магические ритуалы по телефону. Стоимость одного сеанса может доходить до 50 тысяч рублей. А обманывать и обкрадывать наивных людей можно очень долго, если убедить их в том, что для достижения положительного результата таких сеансов необходимо немало.</a:t>
            </a: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25A73-44C2-419A-938E-7CF87C189E6B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84681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77500" lnSpcReduction="2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Как уберечься от мошенничества?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верьте безоговорочно даже «сотрудникам солидных организаций».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принятии решений не спешите — возьмите время на размышление.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Даже если вас торопят — не стесняйтесь задавать вопросы.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вас что-то смущает — ничего не предпринимайте.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Представители госучреждений никогда не звонят, чтобы сообщить какие-либо новости (если, конечно, вы сами не оставите запрос и свой номер телефона для обратной связи).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звонящий называет вас по имени и отчеству и знает ваш адрес, семейное положение и другую информацию, это вовсе не означает, что он является официальным лицом. Такие данные можно получить разными способами.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вы поверили звонящему, то для подстраховки спросите его имя, фамилию и занимаемую должность, контактный телефон. Перезвоните в организацию и убедитесь в том, что он вас не обманывает.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покупайте на дому лекарства и медицинские аппараты у людей, представившихся медицинскими работниками. Все эти документы можно легко подделать, а цена на такие препараты в аптеках зачастую оказываются в несколько раз ниже. К тому же, в аптеке могут быть скидки для пенсионеров.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вам по телефону сообщили, что вы больны и нуждаетесь в срочной госпитализации, ни в коем случае не принимайте поспешных решений. Позвоните людям, которым полностью доверяете, расскажите им о телефонном звонке, спросите совета. Это не займет много времени.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по телефону вам звонит близкий человек и говорит, что попал в беду, просит прислать денег через курьера / куда-либо перечислить, не спешите этого делать. Перезвоните близкому, который вам якобы звонил, на известный вам номер, а если он не возьмет трубку, свяжитесь с другими родственниками.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открывайте дверь незнакомым людям и не впускайте их в квартиру. Спросите у пришедших фамилию, имя, место работы и занимаемые должности. Затем позвоните в организацию, представителем которой они являются, и наведите справки.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Пенсионный фонд никогда не потребует переводить деньги на какой-либо счет, чтобы пенсионер смог получить социальные выплаты. Не забывайте об этом.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63BEC3F-9D26-46DB-B634-EA9C0B343A33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13849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Расскажите своим родственникам и друзьям о способах мошенничества, о том, как обманывают пожилых людей. Договоритесь о необходимости незамедлительно звонить друг другу во всех подозрительных случаях. </a:t>
            </a:r>
            <a:r>
              <a:rPr lang="ru-RU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Будьте всегда на связи и оказывайте им помощь и поддержку!</a:t>
            </a: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FD952F-8C78-40BE-91D2-473FDB26A326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2167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74790-044B-4875-A04F-6F12FDB691EA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103B84-2E55-4143-A9F2-C745669097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085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B19A2-D033-466C-8194-377410DCFF44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E99A4-3FB9-4BBB-8725-21CF357E8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2073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DCBBD-6E12-4783-A6CF-B07657441DAB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42AA4-8B98-4F3A-ADD9-6449E43DD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1059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0C7A25-310C-45E9-B81E-9EB016EA0639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C4856-F2FF-4886-AB81-322493C93D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340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AE5F5-20EB-433F-A11B-6B46CEAD10EE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CDFEC8-DDB7-43A5-9477-341FDA137B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338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94176-107F-4AF2-9846-C88574C09E4B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8FA94-F6ED-4DDF-96A8-4A91CA657D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8433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E1094-5AE6-4DAC-8F9A-E8ADD3C4739D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042A61-D8ED-4AA4-AF67-4624C3C7BE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57961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C89F9-C4C7-44CF-80F2-98940C043268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9BE36-E236-4A45-9E07-6B20C3D0F6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9771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E28D6-A23F-4736-991F-83D535C29940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74F81-3234-4D16-833C-A62117DB8B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676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8DDE4-E358-474D-B769-12C2A674BC02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EB630-3340-4221-B505-9E848537B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306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54BEC-1C24-4B56-9F08-D8E4FE205A88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621EA-5C7B-473E-81F4-1FC0D85060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88380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17631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title style</a:t>
            </a:r>
            <a:endParaRPr lang="ru-RU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  <a:endParaRPr lang="ru-RU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922C70B-AE61-4500-A0F4-72CCAE20F341}" type="datetimeFigureOut">
              <a:rPr lang="ru-RU"/>
              <a:pPr>
                <a:defRPr/>
              </a:pPr>
              <a:t>08.02.2023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94AE3D8-9967-4F60-A3CA-425BC4352E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8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6429" t="-3409" r="6429" b="3409"/>
          <a:stretch>
            <a:fillRect/>
          </a:stretch>
        </p:blipFill>
        <p:spPr bwMode="auto">
          <a:xfrm>
            <a:off x="-828675" y="-171450"/>
            <a:ext cx="9864725" cy="697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142" y="1960686"/>
            <a:ext cx="2235200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4139952" y="1971651"/>
            <a:ext cx="28289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4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Урок</a:t>
            </a:r>
            <a:r>
              <a:rPr lang="ru-RU" altLang="ru-RU" sz="40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 № 4</a:t>
            </a:r>
          </a:p>
        </p:txBody>
      </p:sp>
      <p:pic>
        <p:nvPicPr>
          <p:cNvPr id="6148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Box 6"/>
          <p:cNvSpPr txBox="1">
            <a:spLocks noChangeArrowheads="1"/>
          </p:cNvSpPr>
          <p:nvPr/>
        </p:nvSpPr>
        <p:spPr bwMode="auto">
          <a:xfrm>
            <a:off x="2336800" y="3284984"/>
            <a:ext cx="6807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ru-RU" sz="40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«Правила безопасности»</a:t>
            </a:r>
          </a:p>
        </p:txBody>
      </p:sp>
      <p:sp>
        <p:nvSpPr>
          <p:cNvPr id="6150" name="TextBox 7"/>
          <p:cNvSpPr txBox="1">
            <a:spLocks noChangeArrowheads="1"/>
          </p:cNvSpPr>
          <p:nvPr/>
        </p:nvSpPr>
        <p:spPr bwMode="auto">
          <a:xfrm>
            <a:off x="304800" y="5461000"/>
            <a:ext cx="13779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ru-RU" altLang="ru-RU" sz="16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r>
              <a:rPr lang="ru-RU" altLang="ru-RU" sz="16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Финансовая</a:t>
            </a:r>
          </a:p>
          <a:p>
            <a:pPr eaLnBrk="1" hangingPunct="1"/>
            <a:r>
              <a:rPr lang="ru-RU" altLang="ru-RU" sz="16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грамотность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04515"/>
            <a:ext cx="6425208" cy="618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Diagonal Corner Rectangle 4"/>
          <p:cNvSpPr/>
          <p:nvPr/>
        </p:nvSpPr>
        <p:spPr>
          <a:xfrm>
            <a:off x="755576" y="2204864"/>
            <a:ext cx="7857331" cy="2232248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endParaRPr lang="ru-RU" sz="2400" b="1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Не экономьте на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СМС-уведомлениях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 платежах и переводах с вашей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карты  </a:t>
            </a:r>
          </a:p>
          <a:p>
            <a:pPr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– это малая цена за спокойствие!</a:t>
            </a:r>
          </a:p>
          <a:p>
            <a:pPr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60350"/>
            <a:ext cx="6425208" cy="618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Diagonal Corner Rectangle 4"/>
          <p:cNvSpPr/>
          <p:nvPr/>
        </p:nvSpPr>
        <p:spPr>
          <a:xfrm>
            <a:off x="611560" y="2132856"/>
            <a:ext cx="8136904" cy="2160240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Никому </a:t>
            </a:r>
            <a:r>
              <a:rPr lang="ru-RU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не </a:t>
            </a: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сообщайте ПИН</a:t>
            </a:r>
            <a:r>
              <a:rPr lang="en-US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-</a:t>
            </a: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код!</a:t>
            </a:r>
            <a:endParaRPr lang="ru-RU" sz="2800" b="1" dirty="0">
              <a:solidFill>
                <a:prstClr val="black">
                  <a:lumMod val="85000"/>
                  <a:lumOff val="15000"/>
                </a:prst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Не записывайте ваш </a:t>
            </a: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ПИН</a:t>
            </a:r>
            <a:r>
              <a:rPr lang="en-US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-</a:t>
            </a:r>
            <a:r>
              <a:rPr lang="ru-RU" sz="28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код </a:t>
            </a:r>
            <a:r>
              <a:rPr lang="ru-RU" sz="2800" b="1" dirty="0">
                <a:solidFill>
                  <a:prstClr val="black">
                    <a:lumMod val="85000"/>
                    <a:lumOff val="15000"/>
                  </a:prst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на карту!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2262736" y="441646"/>
            <a:ext cx="644487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Безопасное использование </a:t>
            </a:r>
            <a:endParaRPr lang="ru-RU" altLang="ru-RU" sz="28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банковских карт: банкомат 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17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8116" y="145979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452" y="2129311"/>
            <a:ext cx="8256548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Проверьте, нет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ли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посторонних устройств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400" dirty="0" smtClean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Банкоматы внутри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отделения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банка безопаснее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400" dirty="0" smtClean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Прикрывайте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рукой вводимый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ПИН</a:t>
            </a:r>
            <a:r>
              <a:rPr lang="en-US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-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код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Сохраняйте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чек, полученный в банкомате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Сверяйте все платежи с банковской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выпиской</a:t>
            </a: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94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865" y="1323985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2420888"/>
            <a:ext cx="2124075" cy="2924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8798" y="1772816"/>
            <a:ext cx="267893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ОРИГИНАЛЬНАЯ НАКЛАДКА </a:t>
            </a:r>
            <a:endParaRPr lang="en-US" sz="1300" b="1" dirty="0" smtClean="0">
              <a:latin typeface="Roboto Slab" panose="020B0604020202020204" charset="0"/>
              <a:ea typeface="Roboto Slab" panose="020B0604020202020204" charset="0"/>
            </a:endParaRPr>
          </a:p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ДЛЯ ВВОДА КАРТЫ</a:t>
            </a:r>
            <a:endParaRPr lang="ru-RU" sz="1300" b="1" dirty="0">
              <a:latin typeface="Roboto Slab" panose="020B0604020202020204" charset="0"/>
              <a:ea typeface="Roboto Slab" panose="020B060402020202020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71029" y="5373216"/>
            <a:ext cx="200888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ФАЛЬШ - НАКЛАДКА </a:t>
            </a:r>
            <a:endParaRPr lang="en-US" sz="1300" b="1" dirty="0" smtClean="0">
              <a:latin typeface="Roboto Slab" panose="020B0604020202020204" charset="0"/>
              <a:ea typeface="Roboto Slab" panose="020B0604020202020204" charset="0"/>
            </a:endParaRPr>
          </a:p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ДЛЯ ВВОДА КАРТЫ</a:t>
            </a:r>
            <a:endParaRPr lang="ru-RU" sz="1300" b="1" dirty="0">
              <a:latin typeface="Roboto Slab" panose="020B0604020202020204" charset="0"/>
              <a:ea typeface="Roboto Slab" panose="020B060402020202020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8869" y="2564904"/>
            <a:ext cx="3743325" cy="22955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713895" y="1772816"/>
            <a:ext cx="367748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ОРИГИНАЛЬНАЯ НАКЛАДКА </a:t>
            </a:r>
            <a:endParaRPr lang="en-US" sz="1300" b="1" dirty="0" smtClean="0">
              <a:latin typeface="Roboto Slab" panose="020B0604020202020204" charset="0"/>
              <a:ea typeface="Roboto Slab" panose="020B0604020202020204" charset="0"/>
            </a:endParaRPr>
          </a:p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ДЛЯ ВВОДА КАРТЫ</a:t>
            </a:r>
            <a:endParaRPr lang="ru-RU" sz="1300" b="1" dirty="0">
              <a:latin typeface="Roboto Slab" panose="020B0604020202020204" charset="0"/>
              <a:ea typeface="Roboto Slab" panose="020B060402020202020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8194" y="5013176"/>
            <a:ext cx="200888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ФАЛЬШ - НАКЛАДКА </a:t>
            </a:r>
            <a:endParaRPr lang="en-US" sz="1300" b="1" dirty="0" smtClean="0">
              <a:latin typeface="Roboto Slab" panose="020B0604020202020204" charset="0"/>
              <a:ea typeface="Roboto Slab" panose="020B0604020202020204" charset="0"/>
            </a:endParaRPr>
          </a:p>
          <a:p>
            <a:r>
              <a:rPr lang="ru-RU" sz="1300" b="1" dirty="0" smtClean="0">
                <a:latin typeface="Roboto Slab" panose="020B0604020202020204" charset="0"/>
                <a:ea typeface="Roboto Slab" panose="020B0604020202020204" charset="0"/>
              </a:rPr>
              <a:t>ДЛЯ ВВОДА КАРТЫ</a:t>
            </a:r>
            <a:endParaRPr lang="ru-RU" sz="1300" b="1" dirty="0">
              <a:latin typeface="Roboto Slab" panose="020B0604020202020204" charset="0"/>
              <a:ea typeface="Roboto Slab" panose="020B060402020202020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2195736" y="386661"/>
            <a:ext cx="680757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Основные виды мошенничеств </a:t>
            </a:r>
            <a:endParaRPr lang="ru-RU" altLang="ru-RU" sz="28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банковскими 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картами: </a:t>
            </a:r>
            <a:r>
              <a:rPr lang="en-US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c</a:t>
            </a:r>
            <a:r>
              <a:rPr lang="ru-RU" altLang="ru-RU" sz="2800" b="1" dirty="0" err="1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кимминг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994" y="5963917"/>
            <a:ext cx="8163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Лучше проводить </a:t>
            </a:r>
            <a:r>
              <a:rPr lang="ru-RU" dirty="0"/>
              <a:t>операции </a:t>
            </a:r>
            <a:r>
              <a:rPr lang="ru-RU" dirty="0" smtClean="0"/>
              <a:t>через банкоматы, которые находятся </a:t>
            </a:r>
            <a:r>
              <a:rPr lang="ru-RU" dirty="0"/>
              <a:t>в помещении отделения вашего банка. Это более безопасно и надежно.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409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1116" y="4604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8116" y="145979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2988" y="1977232"/>
            <a:ext cx="7705476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Следите, чтобы никто не смотрел, как вы вводите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ПИН-код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400" dirty="0" smtClean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Не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разрешайте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забирать карточку в другие комнаты —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настаивайте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на том, чтобы все операции проводились при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вас 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Не забудьте получить чек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2086328" y="379276"/>
            <a:ext cx="687625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Безопасное использование банковских 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карт: магазин или кафе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1183" y="569749"/>
            <a:ext cx="5836921" cy="561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Diagonal Corner Rectangle 4"/>
          <p:cNvSpPr/>
          <p:nvPr/>
        </p:nvSpPr>
        <p:spPr>
          <a:xfrm>
            <a:off x="989012" y="2441755"/>
            <a:ext cx="7561262" cy="1871911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Банк обязан по вашему требованию незамедлительно заблокировать утраченную карту! 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  <p:pic>
        <p:nvPicPr>
          <p:cNvPr id="29700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7"/>
          <p:cNvSpPr>
            <a:spLocks noChangeArrowheads="1"/>
          </p:cNvSpPr>
          <p:nvPr/>
        </p:nvSpPr>
        <p:spPr bwMode="auto">
          <a:xfrm>
            <a:off x="2123728" y="843085"/>
            <a:ext cx="5761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бесконтактные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платежи</a:t>
            </a:r>
            <a:endParaRPr lang="en-US" altLang="ru-RU" sz="2800" b="1" dirty="0">
              <a:solidFill>
                <a:srgbClr val="FF0000"/>
              </a:solidFill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30727" name="TextBox 1"/>
          <p:cNvSpPr txBox="1">
            <a:spLocks noChangeArrowheads="1"/>
          </p:cNvSpPr>
          <p:nvPr/>
        </p:nvSpPr>
        <p:spPr bwMode="auto">
          <a:xfrm>
            <a:off x="2201846" y="369976"/>
            <a:ext cx="67382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Как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платит 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молодежь:</a:t>
            </a:r>
            <a:endParaRPr lang="ru-RU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8116" y="135907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51920" y="1950241"/>
            <a:ext cx="499892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Приложите свою карту к терминалу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Держите ее так, пока банковский терминал не подаст</a:t>
            </a:r>
            <a:r>
              <a:rPr lang="ru-RU" sz="2400" dirty="0">
                <a:solidFill>
                  <a:schemeClr val="accent6">
                    <a:lumMod val="75000"/>
                  </a:schemeClr>
                </a:solidFill>
                <a:latin typeface="Roboto Slab" panose="020B0604020202020204" charset="0"/>
                <a:ea typeface="Roboto Slab" panose="020B0604020202020204" charset="0"/>
              </a:rPr>
              <a:t>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сигнал 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Покупка оплачена – не забудьте получить у кассира чек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!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269" y="2470881"/>
            <a:ext cx="3194918" cy="2945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23876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TextBox 1"/>
          <p:cNvSpPr txBox="1">
            <a:spLocks noChangeArrowheads="1"/>
          </p:cNvSpPr>
          <p:nvPr/>
        </p:nvSpPr>
        <p:spPr bwMode="auto">
          <a:xfrm>
            <a:off x="1691680" y="425431"/>
            <a:ext cx="76328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Как понять, что ваша 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карта поддерживает бесконтактную оплату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?</a:t>
            </a: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8116" y="135907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27584" y="1965235"/>
            <a:ext cx="73793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Банки выпускают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специальные бесконтактные карты,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которые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отмечаются значком в виде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радиоволн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3365241"/>
            <a:ext cx="5132664" cy="322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199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7" name="Прямоугольник 3"/>
          <p:cNvSpPr>
            <a:spLocks noChangeArrowheads="1"/>
          </p:cNvSpPr>
          <p:nvPr/>
        </p:nvSpPr>
        <p:spPr bwMode="auto">
          <a:xfrm>
            <a:off x="107504" y="1639847"/>
            <a:ext cx="4681215" cy="496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     Для оплаты телефоном, нужно включить специальные мобильные приложения - </a:t>
            </a: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«Кошелек», </a:t>
            </a:r>
            <a:r>
              <a:rPr lang="en-US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Wallet</a:t>
            </a: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1200"/>
              </a:spcAft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     Приложение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поможет вам «научить»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телефон платить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: «установит»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на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ваш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мобильный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банковскую карту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и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объяснит, как оплачивать ей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покупки.</a:t>
            </a:r>
            <a:endParaRPr lang="ru-RU" altLang="ru-RU" sz="24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12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36272" y="114725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1494826" y="145044"/>
            <a:ext cx="6334893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Как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платит молодежь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: мобильный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вместо кошелька</a:t>
            </a:r>
            <a:endParaRPr lang="en-US" altLang="ru-RU" sz="2800" b="1" dirty="0">
              <a:solidFill>
                <a:srgbClr val="FF0000"/>
              </a:solidFill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endParaRPr lang="ru-RU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endParaRPr lang="ru-RU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51" r="32675"/>
          <a:stretch/>
        </p:blipFill>
        <p:spPr>
          <a:xfrm>
            <a:off x="4662272" y="1282451"/>
            <a:ext cx="4658867" cy="55755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Box 1"/>
          <p:cNvSpPr txBox="1">
            <a:spLocks noChangeArrowheads="1"/>
          </p:cNvSpPr>
          <p:nvPr/>
        </p:nvSpPr>
        <p:spPr bwMode="auto">
          <a:xfrm>
            <a:off x="2341563" y="122954"/>
            <a:ext cx="627426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sz="2800" b="1" dirty="0" smtClean="0">
                <a:latin typeface="Roboto Slab" panose="020B0604020202020204" charset="0"/>
                <a:ea typeface="Roboto Slab" panose="020B0604020202020204" charset="0"/>
              </a:rPr>
              <a:t>Мошенничество</a:t>
            </a:r>
          </a:p>
          <a:p>
            <a:pPr eaLnBrk="1" hangingPunct="1"/>
            <a:r>
              <a:rPr lang="ru-RU" sz="2800" b="1" dirty="0" smtClean="0">
                <a:latin typeface="Roboto Slab" panose="020B0604020202020204" charset="0"/>
                <a:ea typeface="Roboto Slab" panose="020B0604020202020204" charset="0"/>
              </a:rPr>
              <a:t>с </a:t>
            </a:r>
            <a:r>
              <a:rPr lang="ru-RU" sz="2800" b="1" dirty="0">
                <a:latin typeface="Roboto Slab" panose="020B0604020202020204" charset="0"/>
                <a:ea typeface="Roboto Slab" panose="020B0604020202020204" charset="0"/>
              </a:rPr>
              <a:t>банковскими картами</a:t>
            </a:r>
            <a:endParaRPr lang="ru-RU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pic>
        <p:nvPicPr>
          <p:cNvPr id="7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3799" y="1137995"/>
            <a:ext cx="6840000" cy="3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4917" y="1852961"/>
            <a:ext cx="3673103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номер вашей карты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имя и фамилию владельца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срок действия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dirty="0" smtClean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ПИН</a:t>
            </a:r>
            <a:r>
              <a:rPr lang="en-US" sz="2000" dirty="0" smtClean="0">
                <a:latin typeface="Roboto Slab" panose="020B0604020202020204" charset="0"/>
                <a:ea typeface="Roboto Slab" panose="020B0604020202020204" charset="0"/>
              </a:rPr>
              <a:t>– </a:t>
            </a: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код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dirty="0" smtClean="0">
              <a:latin typeface="Roboto Slab" panose="020B0604020202020204" charset="0"/>
              <a:ea typeface="Roboto Slab" panose="020B0604020202020204" charset="0"/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dirty="0" smtClean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код проверки подлинности карты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dirty="0" smtClean="0">
              <a:latin typeface="Roboto Slab" panose="020B0604020202020204" charset="0"/>
              <a:ea typeface="Roboto Slab" panose="020B0604020202020204" charset="0"/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одноразовый пароль (смс</a:t>
            </a:r>
            <a:r>
              <a:rPr lang="en-US" sz="2000" dirty="0" smtClean="0">
                <a:latin typeface="Roboto Slab" panose="020B0604020202020204" charset="0"/>
                <a:ea typeface="Roboto Slab" panose="020B0604020202020204" charset="0"/>
              </a:rPr>
              <a:t>-</a:t>
            </a:r>
            <a:r>
              <a:rPr lang="ru-RU" sz="2000" dirty="0" smtClean="0">
                <a:latin typeface="Roboto Slab" panose="020B0604020202020204" charset="0"/>
                <a:ea typeface="Roboto Slab" panose="020B0604020202020204" charset="0"/>
              </a:rPr>
              <a:t>сообщение для подтверждение платежа)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408308" y="2241824"/>
            <a:ext cx="4559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Roboto Slab" panose="020B0604020202020204" charset="0"/>
                <a:ea typeface="Roboto Slab" panose="020B0604020202020204" charset="0"/>
              </a:rPr>
              <a:t>Ваша персональная информация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5790" y="3225170"/>
            <a:ext cx="4120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Roboto Slab" panose="020B0604020202020204" charset="0"/>
                <a:ea typeface="Roboto Slab" panose="020B0604020202020204" charset="0"/>
              </a:rPr>
              <a:t>Мошенник может снять все деньги с карты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91399" y="4213537"/>
            <a:ext cx="43711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Roboto Slab" panose="020B0604020202020204" charset="0"/>
                <a:ea typeface="Roboto Slab" panose="020B0604020202020204" charset="0"/>
              </a:rPr>
              <a:t>Мошенник может оплачивать вашей картой </a:t>
            </a:r>
            <a:r>
              <a:rPr lang="ru-RU" sz="2000" dirty="0" smtClean="0">
                <a:solidFill>
                  <a:srgbClr val="002060"/>
                </a:solidFill>
                <a:latin typeface="Roboto Slab" panose="020B0604020202020204" charset="0"/>
                <a:ea typeface="Roboto Slab" panose="020B0604020202020204" charset="0"/>
              </a:rPr>
              <a:t>свои покупки </a:t>
            </a:r>
            <a:r>
              <a:rPr lang="ru-RU" sz="2000" dirty="0">
                <a:solidFill>
                  <a:srgbClr val="002060"/>
                </a:solidFill>
                <a:latin typeface="Roboto Slab" panose="020B0604020202020204" charset="0"/>
                <a:ea typeface="Roboto Slab" panose="020B0604020202020204" charset="0"/>
              </a:rPr>
              <a:t>в интернете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5266" y="5411466"/>
            <a:ext cx="43493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Roboto Slab" panose="020B0604020202020204" charset="0"/>
                <a:ea typeface="Roboto Slab" panose="020B0604020202020204" charset="0"/>
              </a:rPr>
              <a:t>Мошенник может войти в интернет-банк и получить доступ к вашим счетам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320009" y="2017877"/>
            <a:ext cx="0" cy="95217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4308650" y="3140968"/>
            <a:ext cx="0" cy="668059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285932" y="4060418"/>
            <a:ext cx="0" cy="803653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274573" y="5308880"/>
            <a:ext cx="11359" cy="1239141"/>
          </a:xfrm>
          <a:prstGeom prst="line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403648" y="1410485"/>
            <a:ext cx="75639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Roboto Slab" panose="020B0604020202020204" charset="0"/>
                <a:ea typeface="Roboto Slab" panose="020B0604020202020204" charset="0"/>
              </a:rPr>
              <a:t>Чтобы украсть ваши деньги, </a:t>
            </a:r>
            <a:r>
              <a:rPr lang="ru-RU" b="1" dirty="0" smtClean="0">
                <a:latin typeface="Roboto Slab" panose="020B0604020202020204" charset="0"/>
                <a:ea typeface="Roboto Slab" panose="020B0604020202020204" charset="0"/>
              </a:rPr>
              <a:t>мошенникам нужно </a:t>
            </a:r>
            <a:r>
              <a:rPr lang="ru-RU" b="1" dirty="0">
                <a:latin typeface="Roboto Slab" panose="020B0604020202020204" charset="0"/>
                <a:ea typeface="Roboto Slab" panose="020B0604020202020204" charset="0"/>
              </a:rPr>
              <a:t>узнать: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6038540" cy="5809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Diagonal Corner Rectangle 4"/>
          <p:cNvSpPr/>
          <p:nvPr/>
        </p:nvSpPr>
        <p:spPr>
          <a:xfrm>
            <a:off x="1043608" y="2492896"/>
            <a:ext cx="7561262" cy="1871911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Одноразовый пароль — это последний защитный рубеж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между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вами и мошенниками!</a:t>
            </a:r>
          </a:p>
        </p:txBody>
      </p:sp>
      <p:pic>
        <p:nvPicPr>
          <p:cNvPr id="34820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03648" y="2042757"/>
            <a:ext cx="77403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Не паникуйте!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Настоящие банки обычно присылают уведомления с одного и того же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номера </a:t>
            </a: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Не перезванивайте по незнакомому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номеру</a:t>
            </a: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Позвоните в банк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и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выясните, действительно ли звонок был из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банка</a:t>
            </a: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Либо обратитесь в ближайшее отделение к сотрудникам вашего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банка</a:t>
            </a: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6684" y="1615197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29513" y="602685"/>
            <a:ext cx="45932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Вам пришло сообщение </a:t>
            </a:r>
            <a:endParaRPr lang="en-US" altLang="ru-RU" sz="28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«от банка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»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Rectangle 7"/>
          <p:cNvSpPr>
            <a:spLocks noChangeArrowheads="1"/>
          </p:cNvSpPr>
          <p:nvPr/>
        </p:nvSpPr>
        <p:spPr bwMode="auto">
          <a:xfrm>
            <a:off x="2234484" y="817548"/>
            <a:ext cx="669180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Вам звонят 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«из госучреждения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»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2988" y="1844824"/>
            <a:ext cx="748945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торопитесь!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следуйте указаниям и не оплачивайте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ничего</a:t>
            </a:r>
            <a:endParaRPr 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давайте персональные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данные</a:t>
            </a: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Обратитесь в учреждение лично или по телефону, найденному в официальных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источниках</a:t>
            </a:r>
            <a:endParaRPr 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7381" y="144162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Rectangle 7"/>
          <p:cNvSpPr>
            <a:spLocks noChangeArrowheads="1"/>
          </p:cNvSpPr>
          <p:nvPr/>
        </p:nvSpPr>
        <p:spPr bwMode="auto">
          <a:xfrm>
            <a:off x="2195736" y="602704"/>
            <a:ext cx="57610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Вам звонит «покупатель» </a:t>
            </a:r>
            <a:endParaRPr lang="ru-RU" altLang="ru-RU" sz="28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по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объявлению о продаже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2988" y="2348880"/>
            <a:ext cx="74174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/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Не сообщайте свои персональные данные и сведения о карте по телефону никому, тем более незнакомым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людям</a:t>
            </a:r>
            <a:endParaRPr lang="en-US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 algn="just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Не храните крупные суммы на карте, которую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используете для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совершения интернет-покупок или получения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переводов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от незнакомых людей</a:t>
            </a:r>
          </a:p>
        </p:txBody>
      </p:sp>
      <p:sp>
        <p:nvSpPr>
          <p:cNvPr id="8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8636" y="163285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382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2211023" y="602704"/>
            <a:ext cx="5761037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Вам пришло письмо или уведомление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7584" y="2762694"/>
            <a:ext cx="812305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Не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спешите связываться с контактным лицом, указанным в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письме</a:t>
            </a:r>
            <a:r>
              <a:rPr lang="en-US" sz="2400" dirty="0">
                <a:latin typeface="Roboto Slab" panose="020B0604020202020204" charset="0"/>
                <a:ea typeface="Roboto Slab" panose="020B0604020202020204" charset="0"/>
              </a:rPr>
              <a:t>,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 –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Банк России не пишет подобных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писем</a:t>
            </a:r>
            <a:endParaRPr lang="en-US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Обратитесь в правоохранительные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органы</a:t>
            </a:r>
            <a:endParaRPr lang="ru-RU" sz="2400" dirty="0">
              <a:latin typeface="Roboto Slab" panose="020B0604020202020204" charset="0"/>
              <a:ea typeface="Roboto Slab" panose="020B0604020202020204" charset="0"/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8636" y="163285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382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2211023" y="602704"/>
            <a:ext cx="6609449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Что делать, 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если мошенники списали деньги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 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вашей карты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?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8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8636" y="163285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683568" y="2180950"/>
            <a:ext cx="8424936" cy="44164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Позвоните в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банк и заблокируйте карту</a:t>
            </a: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Обратитесь в отделение банка и попросите выписку по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счету</a:t>
            </a: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Напишите заявление о несогласии с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операцией</a:t>
            </a: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Сохраните экземпляр заявления с отметкой банка о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приеме</a:t>
            </a: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457200" indent="-4572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Обратитесь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полицию с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заявлением о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хищении</a:t>
            </a: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868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0698" y="404515"/>
            <a:ext cx="6125841" cy="5893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Diagonal Corner Rectangle 4"/>
          <p:cNvSpPr/>
          <p:nvPr/>
        </p:nvSpPr>
        <p:spPr>
          <a:xfrm>
            <a:off x="1042988" y="2636838"/>
            <a:ext cx="7561262" cy="1152525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Доверять — хорошо, </a:t>
            </a:r>
            <a:endParaRPr lang="ru-RU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слишком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доверять —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опасно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  <p:pic>
        <p:nvPicPr>
          <p:cNvPr id="45060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34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2205538" y="699738"/>
            <a:ext cx="57610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Мошенничество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9632" y="2852936"/>
            <a:ext cx="7036911" cy="267765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финансовые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пирамиды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телефонное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мошенничество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навязывание «услуг», «уникальных» товаров, «бесплатных»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процедур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2615" y="1378525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3" y="2021939"/>
            <a:ext cx="70369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Самые распространенные </a:t>
            </a: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виды мошенничества</a:t>
            </a:r>
            <a:r>
              <a:rPr lang="ru-RU" altLang="ru-RU" sz="24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32" y="1054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ctangle 7"/>
          <p:cNvSpPr>
            <a:spLocks noChangeArrowheads="1"/>
          </p:cNvSpPr>
          <p:nvPr/>
        </p:nvSpPr>
        <p:spPr bwMode="auto">
          <a:xfrm>
            <a:off x="2101512" y="707001"/>
            <a:ext cx="5761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Финансовые пирамиды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48135" name="Прямоугольник 1"/>
          <p:cNvSpPr>
            <a:spLocks noChangeArrowheads="1"/>
          </p:cNvSpPr>
          <p:nvPr/>
        </p:nvSpPr>
        <p:spPr bwMode="auto">
          <a:xfrm>
            <a:off x="2915816" y="2974975"/>
            <a:ext cx="612023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Мошенническая схема получения дохода, известная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сотни лет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Финансы поступают за счет постоянного привлечения новых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участников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Организаторы скрываются с деньгами обманутых вкладчиков</a:t>
            </a:r>
          </a:p>
        </p:txBody>
      </p:sp>
      <p:pic>
        <p:nvPicPr>
          <p:cNvPr id="48136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68960"/>
            <a:ext cx="2249307" cy="238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7" name="Прямоугольник 3"/>
          <p:cNvSpPr>
            <a:spLocks noChangeArrowheads="1"/>
          </p:cNvSpPr>
          <p:nvPr/>
        </p:nvSpPr>
        <p:spPr bwMode="auto">
          <a:xfrm>
            <a:off x="2101512" y="1661899"/>
            <a:ext cx="666999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4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</a:t>
            </a: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ам предлагают вложить деньги под невероятно высокие проценты</a:t>
            </a:r>
            <a:r>
              <a:rPr lang="en-US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!</a:t>
            </a:r>
            <a:endParaRPr lang="ru-RU" altLang="ru-RU" sz="24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452" y="1312325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3023" y="410699"/>
            <a:ext cx="6281192" cy="604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Diagonal Corner Rectangle 4"/>
          <p:cNvSpPr/>
          <p:nvPr/>
        </p:nvSpPr>
        <p:spPr>
          <a:xfrm>
            <a:off x="1042988" y="2636838"/>
            <a:ext cx="7561262" cy="1152525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Вкладывать деньги в компанию без лицензии нельзя – вы их потеряете</a:t>
            </a:r>
          </a:p>
        </p:txBody>
      </p:sp>
      <p:pic>
        <p:nvPicPr>
          <p:cNvPr id="52228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10"/>
          <p:cNvSpPr>
            <a:spLocks noChangeArrowheads="1"/>
          </p:cNvSpPr>
          <p:nvPr/>
        </p:nvSpPr>
        <p:spPr bwMode="auto">
          <a:xfrm>
            <a:off x="2997200" y="4616450"/>
            <a:ext cx="132715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4000" b="1">
                <a:solidFill>
                  <a:schemeClr val="bg1"/>
                </a:solidFill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83,9%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0182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xmlns="" val="978638788"/>
              </p:ext>
            </p:extLst>
          </p:nvPr>
        </p:nvGraphicFramePr>
        <p:xfrm>
          <a:off x="821258" y="1556792"/>
          <a:ext cx="8036993" cy="5663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0184" name="Rectangle 7"/>
          <p:cNvSpPr>
            <a:spLocks noChangeArrowheads="1"/>
          </p:cNvSpPr>
          <p:nvPr/>
        </p:nvSpPr>
        <p:spPr bwMode="auto">
          <a:xfrm>
            <a:off x="2195736" y="707696"/>
            <a:ext cx="5761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Финансовые пирамиды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pic>
        <p:nvPicPr>
          <p:cNvPr id="11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452" y="1312325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2312943" y="263104"/>
            <a:ext cx="57610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Принимая решение </a:t>
            </a:r>
            <a:endParaRPr lang="ru-RU" altLang="ru-RU" sz="28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об инвестиции средств</a:t>
            </a:r>
            <a:endParaRPr lang="ru-RU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2676976"/>
            <a:ext cx="8412900" cy="34163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Соберите всю возможную информацию о компании. Используйте возможности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интернета!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Внимательно изучите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документы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торопитесь!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поддавайтесь на провокации, если вас торопят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внести деньги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Советуйтесь с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юристом, близкими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людьми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452" y="125652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2205006" y="386661"/>
            <a:ext cx="682872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Как вложиться и не попасть в пирамиду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2988" y="3429000"/>
            <a:ext cx="7639848" cy="187743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некоммерческая организация</a:t>
            </a: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объединяет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группу единомышленников </a:t>
            </a:r>
            <a:endParaRPr lang="ru-RU" sz="2400" dirty="0" smtClean="0">
              <a:latin typeface="Roboto Slab" panose="020B0604020202020204" charset="0"/>
              <a:ea typeface="Roboto Slab" panose="020B0604020202020204" charset="0"/>
            </a:endParaRPr>
          </a:p>
          <a:p>
            <a:pPr marL="457200" indent="-457200">
              <a:spcAft>
                <a:spcPts val="1200"/>
              </a:spcAft>
              <a:buAutoNum type="arabicPeriod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</a:rPr>
              <a:t>привлекает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</a:rPr>
              <a:t>денежные средства членов кооператива</a:t>
            </a:r>
            <a:endParaRPr 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53256" name="Прямоугольник 4"/>
          <p:cNvSpPr>
            <a:spLocks noChangeArrowheads="1"/>
          </p:cNvSpPr>
          <p:nvPr/>
        </p:nvSpPr>
        <p:spPr bwMode="auto">
          <a:xfrm>
            <a:off x="1042988" y="2021384"/>
            <a:ext cx="68287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Что такое к</a:t>
            </a:r>
            <a:r>
              <a:rPr 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редитный потребительский кооператив </a:t>
            </a:r>
            <a:r>
              <a:rPr lang="ru-RU" sz="24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(КПК</a:t>
            </a:r>
            <a:r>
              <a:rPr 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)?</a:t>
            </a:r>
            <a:endParaRPr lang="ru-RU" altLang="ru-RU" sz="24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4571" y="141277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5794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2069543"/>
            <a:ext cx="6775132" cy="34163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Проверяйте название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Изучите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документы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Найдите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справочнике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финансовых организаций на </a:t>
            </a: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сайте Банка России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</a:t>
            </a:r>
            <a:r>
              <a:rPr 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стройте пирамиды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Опасайтесь агрессивной рекламы</a:t>
            </a:r>
            <a:endParaRPr 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53256" name="Прямоугольник 4"/>
          <p:cNvSpPr>
            <a:spLocks noChangeArrowheads="1"/>
          </p:cNvSpPr>
          <p:nvPr/>
        </p:nvSpPr>
        <p:spPr bwMode="auto">
          <a:xfrm>
            <a:off x="2207772" y="663079"/>
            <a:ext cx="68287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Как не спутать КПК с пирамидой </a:t>
            </a:r>
            <a:endParaRPr lang="ru-RU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452" y="125652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3013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2123729" y="639159"/>
            <a:ext cx="70202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Если вы стали жертвой пирамиды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53256" name="Прямоугольник 4"/>
          <p:cNvSpPr>
            <a:spLocks noChangeArrowheads="1"/>
          </p:cNvSpPr>
          <p:nvPr/>
        </p:nvSpPr>
        <p:spPr bwMode="auto">
          <a:xfrm>
            <a:off x="1619672" y="1772816"/>
            <a:ext cx="733278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Организаторов финансовой пирамиды можно привлечь к ответственности!</a:t>
            </a:r>
            <a:endParaRPr lang="ru-RU" altLang="ru-RU" sz="2400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Уголовное наказание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за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организацию финансовых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пирамид </a:t>
            </a:r>
            <a:r>
              <a:rPr lang="ru-RU" sz="2400" b="1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 ст. 172.2 УК РФ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Административное наказание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за </a:t>
            </a:r>
            <a:r>
              <a:rPr lang="ru-RU" sz="24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привлечение денежных средств и рекламу 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пирамид </a:t>
            </a:r>
            <a:r>
              <a:rPr lang="ru-RU" sz="2400" b="1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 ст. 14.62 </a:t>
            </a:r>
            <a:r>
              <a:rPr lang="ru-RU" sz="2400" b="1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КоАП</a:t>
            </a:r>
            <a:r>
              <a:rPr lang="ru-RU" sz="24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452" y="125652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1524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2123729" y="639159"/>
            <a:ext cx="70202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Если вы стали жертвой пирамиды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2988" y="1844824"/>
            <a:ext cx="8101012" cy="449353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молчите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- иначе жертв станет больше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Составьте письменную претензию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 адрес компании и потребуйте вернуть деньги</a:t>
            </a: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Обратитесь в полицию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, если деньги не вернут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Готовьте доказательства </a:t>
            </a:r>
            <a:r>
              <a:rPr lang="ru-RU" altLang="ru-RU" sz="22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(договор, выписку по банковскому счету, приходный кассовый ордер)</a:t>
            </a: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Действуйте сообща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 другими жертвами, составьте коллективный иск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452" y="125652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327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63739" y="694541"/>
            <a:ext cx="681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Куда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еще обратиться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с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жалобой?</a:t>
            </a:r>
            <a:endParaRPr lang="ru-RU" sz="2800" b="1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7504" y="134326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8532" y="2000978"/>
            <a:ext cx="7417924" cy="121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 Банк России  через интернет приемную </a:t>
            </a:r>
          </a:p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на сайте </a:t>
            </a:r>
            <a:r>
              <a:rPr lang="en-US" sz="2400" b="1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cbr.ru</a:t>
            </a:r>
          </a:p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87624" y="4044145"/>
            <a:ext cx="6616628" cy="2397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«За права заемщиков</a:t>
            </a:r>
            <a:r>
              <a:rPr lang="ru-RU" sz="20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»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000" dirty="0">
              <a:solidFill>
                <a:schemeClr val="accent6">
                  <a:lumMod val="50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Конфедерация </a:t>
            </a:r>
            <a:r>
              <a:rPr lang="ru-RU" sz="20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обществ </a:t>
            </a:r>
            <a:r>
              <a:rPr lang="ru-RU" sz="20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потребителей</a:t>
            </a: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endParaRPr lang="ru-RU" sz="2000" dirty="0"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marL="342900" indent="-3429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defRPr/>
            </a:pPr>
            <a:r>
              <a:rPr lang="ru-RU" sz="20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Федеральный </a:t>
            </a:r>
            <a:r>
              <a:rPr lang="ru-RU" sz="2000" dirty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общественно-государственный фонд по защите прав вкладчиков и </a:t>
            </a:r>
            <a:r>
              <a:rPr lang="ru-RU" sz="2000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акционеров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225733" y="3384072"/>
            <a:ext cx="6551281" cy="464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и в общественные организации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: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14205" y="404515"/>
            <a:ext cx="6333078" cy="609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Diagonal Corner Rectangle 4"/>
          <p:cNvSpPr/>
          <p:nvPr/>
        </p:nvSpPr>
        <p:spPr>
          <a:xfrm>
            <a:off x="900113" y="2515331"/>
            <a:ext cx="7561262" cy="1871663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Не всегда успешно,</a:t>
            </a:r>
          </a:p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что поспешно!</a:t>
            </a:r>
            <a:endParaRPr lang="ru-RU" sz="3600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  <p:pic>
        <p:nvPicPr>
          <p:cNvPr id="62468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985457" cy="288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69700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52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Rectangle 7"/>
          <p:cNvSpPr>
            <a:spLocks noChangeArrowheads="1"/>
          </p:cNvSpPr>
          <p:nvPr/>
        </p:nvSpPr>
        <p:spPr bwMode="auto">
          <a:xfrm>
            <a:off x="2255362" y="300039"/>
            <a:ext cx="641824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Вы получили тревожное </a:t>
            </a:r>
            <a:endParaRPr lang="ru-RU" altLang="ru-RU" sz="28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СМС-сообщение от </a:t>
            </a:r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родственника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07550" y="2027743"/>
            <a:ext cx="5571954" cy="298543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спешите отдавать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деньги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Попытайтесь выяснить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детали 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Перезвоните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близкому,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от имени которого обращаются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злоумышленники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11" name="Round Diagonal Corner Rectangle 5"/>
          <p:cNvSpPr/>
          <p:nvPr/>
        </p:nvSpPr>
        <p:spPr>
          <a:xfrm>
            <a:off x="406400" y="5373216"/>
            <a:ext cx="8414072" cy="1062015"/>
          </a:xfrm>
          <a:prstGeom prst="round2DiagRect">
            <a:avLst>
              <a:gd name="adj1" fmla="val 0"/>
              <a:gd name="adj2" fmla="val 35127"/>
            </a:avLst>
          </a:prstGeom>
          <a:solidFill>
            <a:srgbClr val="8CC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Злоумышленники часто совершают </a:t>
            </a:r>
            <a:r>
              <a:rPr lang="ru-RU" sz="2400" b="1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звонки </a:t>
            </a:r>
            <a:endParaRPr lang="ru-RU" sz="2400" b="1" dirty="0">
              <a:solidFill>
                <a:schemeClr val="bg1"/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 крайне неудобное </a:t>
            </a:r>
            <a:r>
              <a:rPr lang="ru-RU" sz="2400" b="1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время</a:t>
            </a:r>
            <a:r>
              <a:rPr lang="ru-RU" sz="2400" b="1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- например</a:t>
            </a:r>
            <a:r>
              <a:rPr lang="ru-RU" sz="2400" b="1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, ночью</a:t>
            </a:r>
          </a:p>
        </p:txBody>
      </p:sp>
      <p:pic>
        <p:nvPicPr>
          <p:cNvPr id="58379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0421" y="2012865"/>
            <a:ext cx="2367737" cy="3153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7504" y="134326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2" name="Rectangle 7"/>
          <p:cNvSpPr>
            <a:spLocks noChangeArrowheads="1"/>
          </p:cNvSpPr>
          <p:nvPr/>
        </p:nvSpPr>
        <p:spPr bwMode="auto">
          <a:xfrm>
            <a:off x="2266384" y="340195"/>
            <a:ext cx="57610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Вы получили звонок о «выигрыше</a:t>
            </a:r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»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60424" name="Прямоугольник 2"/>
          <p:cNvSpPr>
            <a:spLocks noChangeArrowheads="1"/>
          </p:cNvSpPr>
          <p:nvPr/>
        </p:nvSpPr>
        <p:spPr bwMode="auto">
          <a:xfrm>
            <a:off x="4355976" y="3429000"/>
            <a:ext cx="4411662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Bef>
                <a:spcPts val="600"/>
              </a:spcBef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перечисляйте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деньги.</a:t>
            </a:r>
          </a:p>
          <a:p>
            <a:pPr marL="0" indent="0">
              <a:spcBef>
                <a:spcPts val="600"/>
              </a:spcBef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Бесплатный сыр бывает только в мышеловке!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pic>
        <p:nvPicPr>
          <p:cNvPr id="60426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621" y="2845283"/>
            <a:ext cx="3836867" cy="3824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7504" y="1343260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462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4" name="Rectangle 7"/>
          <p:cNvSpPr>
            <a:spLocks noChangeArrowheads="1"/>
          </p:cNvSpPr>
          <p:nvPr/>
        </p:nvSpPr>
        <p:spPr bwMode="auto">
          <a:xfrm>
            <a:off x="2231231" y="253184"/>
            <a:ext cx="637321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Вам звонит </a:t>
            </a:r>
            <a:endParaRPr lang="ru-RU" altLang="ru-RU" sz="28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«сотрудник поликлиники»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63496" name="Прямоугольник 2"/>
          <p:cNvSpPr>
            <a:spLocks noChangeArrowheads="1"/>
          </p:cNvSpPr>
          <p:nvPr/>
        </p:nvSpPr>
        <p:spPr bwMode="auto">
          <a:xfrm>
            <a:off x="1052076" y="4206219"/>
            <a:ext cx="82924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>
              <a:spcBef>
                <a:spcPts val="600"/>
              </a:spcBef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соглашайтесь и не оплачивайте ничего!</a:t>
            </a:r>
          </a:p>
        </p:txBody>
      </p:sp>
      <p:sp>
        <p:nvSpPr>
          <p:cNvPr id="11" name="Round Diagonal Corner Rectangle 5"/>
          <p:cNvSpPr/>
          <p:nvPr/>
        </p:nvSpPr>
        <p:spPr>
          <a:xfrm>
            <a:off x="445506" y="4941168"/>
            <a:ext cx="8280919" cy="1248883"/>
          </a:xfrm>
          <a:prstGeom prst="round2DiagRect">
            <a:avLst>
              <a:gd name="adj1" fmla="val 0"/>
              <a:gd name="adj2" fmla="val 35127"/>
            </a:avLst>
          </a:prstGeom>
          <a:solidFill>
            <a:srgbClr val="8CC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Обратитесь лично к врачу поликлиники, а лекарства и медтехнику приобретайте у официальных </a:t>
            </a:r>
            <a:r>
              <a:rPr lang="ru-RU" sz="2400" b="1" dirty="0" smtClean="0">
                <a:solidFill>
                  <a:schemeClr val="bg1"/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продавцов </a:t>
            </a:r>
            <a:endParaRPr lang="ru-RU" sz="2400" b="1" dirty="0">
              <a:solidFill>
                <a:schemeClr val="bg1"/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  <p:sp>
        <p:nvSpPr>
          <p:cNvPr id="63500" name="Прямоугольник 5"/>
          <p:cNvSpPr>
            <a:spLocks noChangeArrowheads="1"/>
          </p:cNvSpPr>
          <p:nvPr/>
        </p:nvSpPr>
        <p:spPr bwMode="auto">
          <a:xfrm>
            <a:off x="2223776" y="2229581"/>
            <a:ext cx="616464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Aft>
                <a:spcPts val="0"/>
              </a:spcAft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- обследование и лечение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на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дому</a:t>
            </a:r>
          </a:p>
          <a:p>
            <a:pPr>
              <a:spcAft>
                <a:spcPts val="0"/>
              </a:spcAft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- «чудодейственные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» лекарства </a:t>
            </a:r>
            <a:endParaRPr lang="ru-RU" altLang="ru-RU" sz="2400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spcAft>
                <a:spcPts val="0"/>
              </a:spcAft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- медицинские приборы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13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1966" y="1471627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Rectangle 7"/>
          <p:cNvSpPr>
            <a:spLocks noChangeArrowheads="1"/>
          </p:cNvSpPr>
          <p:nvPr/>
        </p:nvSpPr>
        <p:spPr bwMode="auto">
          <a:xfrm>
            <a:off x="2131367" y="700060"/>
            <a:ext cx="69271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Вам звонят «работники собеса»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65544" name="Прямоугольник 2"/>
          <p:cNvSpPr>
            <a:spLocks noChangeArrowheads="1"/>
          </p:cNvSpPr>
          <p:nvPr/>
        </p:nvSpPr>
        <p:spPr bwMode="auto">
          <a:xfrm>
            <a:off x="611560" y="4470211"/>
            <a:ext cx="82924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>
              <a:spcBef>
                <a:spcPts val="600"/>
              </a:spcBef>
            </a:pP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</a:t>
            </a:r>
            <a:r>
              <a:rPr lang="ru-RU" altLang="ru-RU" sz="24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сообщайте свои персональные данные и сведения о карте по </a:t>
            </a:r>
            <a:r>
              <a:rPr lang="ru-RU" altLang="ru-RU" sz="24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телефону!</a:t>
            </a:r>
            <a:endParaRPr lang="ru-RU" altLang="ru-RU" sz="24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12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2013" y="1310188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1042989" y="2413870"/>
            <a:ext cx="786097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Aft>
                <a:spcPts val="0"/>
              </a:spcAft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Начислена ежегодная выплата или компенсация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и для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выплаты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(якобы) нужно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сообщить номер банковской карты и код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доступа…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Rectangle 7"/>
          <p:cNvSpPr>
            <a:spLocks noChangeArrowheads="1"/>
          </p:cNvSpPr>
          <p:nvPr/>
        </p:nvSpPr>
        <p:spPr bwMode="auto">
          <a:xfrm>
            <a:off x="2061904" y="421678"/>
            <a:ext cx="644048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Навязывание услуг,</a:t>
            </a:r>
          </a:p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связанное с мошенничеством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9989" y="3107863"/>
            <a:ext cx="7688262" cy="172354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ts val="600"/>
              </a:spcBef>
              <a:buFont typeface="Wingdings" panose="05000000000000000000" pitchFamily="2" charset="2"/>
              <a:buChar char=""/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Запишите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все условия</a:t>
            </a:r>
          </a:p>
          <a:p>
            <a:pPr>
              <a:spcBef>
                <a:spcPts val="600"/>
              </a:spcBef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"/>
            </a:pP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Примите взвешенное решение, оценив, действительно ли это будет для вас выгодно</a:t>
            </a:r>
          </a:p>
        </p:txBody>
      </p:sp>
      <p:sp>
        <p:nvSpPr>
          <p:cNvPr id="11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2608" y="1449188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25214" y="1818032"/>
            <a:ext cx="6784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Вам звонит оператор настоящего банка и делает эксклюзивное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предложение…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3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374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6" name="Rectangle 7"/>
          <p:cNvSpPr>
            <a:spLocks noChangeArrowheads="1"/>
          </p:cNvSpPr>
          <p:nvPr/>
        </p:nvSpPr>
        <p:spPr bwMode="auto">
          <a:xfrm>
            <a:off x="2175655" y="685199"/>
            <a:ext cx="489594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Манипуляции у вас дома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11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303653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1031425" y="2569774"/>
            <a:ext cx="729759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Aft>
                <a:spcPts val="0"/>
              </a:spcAft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Мошенники </a:t>
            </a:r>
            <a:r>
              <a:rPr lang="ru-RU" altLang="ru-RU" sz="2400" dirty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обманывают пожилых людей, представляясь социальными </a:t>
            </a: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работниками…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algn="just">
              <a:spcAft>
                <a:spcPts val="0"/>
              </a:spcAft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899592" y="4235647"/>
            <a:ext cx="7561262" cy="1353593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marL="0" indent="0" algn="ctr">
              <a:spcBef>
                <a:spcPts val="600"/>
              </a:spcBef>
            </a:pPr>
            <a:r>
              <a:rPr lang="ru-RU" alt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Посторонние </a:t>
            </a:r>
            <a:r>
              <a:rPr lang="ru-RU" alt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люди не должны попадать к вам в дом! 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41563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7"/>
          <p:cNvSpPr>
            <a:spLocks noChangeArrowheads="1"/>
          </p:cNvSpPr>
          <p:nvPr/>
        </p:nvSpPr>
        <p:spPr bwMode="auto">
          <a:xfrm>
            <a:off x="2123729" y="639159"/>
            <a:ext cx="70202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2800" b="1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Как уберечься от мошенничества</a:t>
            </a:r>
            <a:endParaRPr lang="en-US" altLang="ru-RU" sz="2800" b="1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42988" y="1844824"/>
            <a:ext cx="7639848" cy="489364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верьте безоговорочно даже «солидным организациям»</a:t>
            </a: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спешите и задавайте вопросы</a:t>
            </a: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Если поверили, спросите ФИО, должность и контактный телефон для подстраховки</a:t>
            </a: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покупайте на дому</a:t>
            </a:r>
          </a:p>
          <a:p>
            <a:pPr marL="457200" indent="-457200">
              <a:buFont typeface="+mj-lt"/>
              <a:buAutoNum type="arabicPeriod"/>
            </a:pPr>
            <a:endParaRPr lang="ru-RU" altLang="ru-RU" sz="2400" dirty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altLang="ru-RU" sz="2400" dirty="0" smtClean="0">
                <a:latin typeface="Roboto Slab" panose="020B0604020202020204" charset="0"/>
                <a:ea typeface="Roboto Slab" panose="020B0604020202020204" charset="0"/>
                <a:cs typeface="Roboto Slab" panose="020B0604020202020204" charset="0"/>
              </a:rPr>
              <a:t>Не принимайте поспешных решений, не переводите никому деньги </a:t>
            </a:r>
          </a:p>
          <a:p>
            <a:pPr marL="457200" indent="-457200">
              <a:buFont typeface="+mj-lt"/>
              <a:buAutoNum type="arabicPeriod"/>
            </a:pPr>
            <a:endParaRPr lang="ru-RU" altLang="ru-RU" sz="2400" b="1" dirty="0" smtClean="0">
              <a:latin typeface="Roboto Slab" panose="020B0604020202020204" charset="0"/>
              <a:ea typeface="Roboto Slab" panose="020B0604020202020204" charset="0"/>
              <a:cs typeface="Roboto Slab" panose="020B0604020202020204" charset="0"/>
            </a:endParaRPr>
          </a:p>
        </p:txBody>
      </p:sp>
      <p:sp>
        <p:nvSpPr>
          <p:cNvPr id="9" name="Rectangle 1"/>
          <p:cNvSpPr/>
          <p:nvPr/>
        </p:nvSpPr>
        <p:spPr>
          <a:xfrm>
            <a:off x="0" y="188913"/>
            <a:ext cx="1169988" cy="371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7921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452" y="1256526"/>
            <a:ext cx="7452000" cy="40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560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350"/>
            <a:ext cx="6616384" cy="636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 Diagonal Corner Rectangle 4"/>
          <p:cNvSpPr/>
          <p:nvPr/>
        </p:nvSpPr>
        <p:spPr>
          <a:xfrm>
            <a:off x="1043608" y="2708920"/>
            <a:ext cx="7561262" cy="1353593"/>
          </a:xfrm>
          <a:prstGeom prst="round2DiagRect">
            <a:avLst>
              <a:gd name="adj1" fmla="val 0"/>
              <a:gd name="adj2" fmla="val 35127"/>
            </a:avLst>
          </a:prstGeom>
          <a:solidFill>
            <a:schemeClr val="bg1">
              <a:alpha val="88000"/>
            </a:schemeClr>
          </a:solidFill>
          <a:ln w="88900">
            <a:solidFill>
              <a:srgbClr val="8CC7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324000" rIns="72000" bIns="324000" anchor="ctr"/>
          <a:lstStyle/>
          <a:p>
            <a:pPr algn="ctr" eaLnBrk="1" fontAlgn="auto" hangingPunct="1">
              <a:spcBef>
                <a:spcPts val="0"/>
              </a:spcBef>
              <a:spcAft>
                <a:spcPts val="1000"/>
              </a:spcAft>
              <a:defRPr/>
            </a:pP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Кто предупрежден </a:t>
            </a:r>
            <a:r>
              <a:rPr lang="ru-RU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– тот </a:t>
            </a:r>
            <a:r>
              <a:rPr lang="ru-RU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Roboto Slab" pitchFamily="2" charset="0"/>
                <a:ea typeface="Roboto Slab" pitchFamily="2" charset="0"/>
                <a:cs typeface="Times New Roman" panose="02020603050405020304" pitchFamily="18" charset="0"/>
              </a:rPr>
              <a:t>вооружен!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Roboto Slab" pitchFamily="2" charset="0"/>
              <a:ea typeface="Roboto Slab" pitchFamily="2" charset="0"/>
              <a:cs typeface="Times New Roman" panose="02020603050405020304" pitchFamily="18" charset="0"/>
            </a:endParaRPr>
          </a:p>
        </p:txBody>
      </p:sp>
      <p:pic>
        <p:nvPicPr>
          <p:cNvPr id="73732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60350"/>
            <a:ext cx="1008807" cy="29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9271</TotalTime>
  <Words>4592</Words>
  <Application>Microsoft Office PowerPoint</Application>
  <PresentationFormat>Экран (4:3)</PresentationFormat>
  <Paragraphs>498</Paragraphs>
  <Slides>38</Slides>
  <Notes>37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Roboto Slab</vt:lpstr>
      <vt:lpstr>Times New Roman</vt:lpstr>
      <vt:lpstr>Calibri</vt:lpstr>
      <vt:lpstr>Wingdings</vt:lpstr>
      <vt:lpstr>Calibri Light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Настя</dc:creator>
  <cp:lastModifiedBy>Мой</cp:lastModifiedBy>
  <cp:revision>586</cp:revision>
  <dcterms:created xsi:type="dcterms:W3CDTF">2014-07-28T08:52:27Z</dcterms:created>
  <dcterms:modified xsi:type="dcterms:W3CDTF">2023-02-08T02:24:34Z</dcterms:modified>
</cp:coreProperties>
</file>